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2" r:id="rId1"/>
  </p:sldMasterIdLst>
  <p:notesMasterIdLst>
    <p:notesMasterId r:id="rId40"/>
  </p:notesMasterIdLst>
  <p:handoutMasterIdLst>
    <p:handoutMasterId r:id="rId41"/>
  </p:handoutMasterIdLst>
  <p:sldIdLst>
    <p:sldId id="256" r:id="rId2"/>
    <p:sldId id="271" r:id="rId3"/>
    <p:sldId id="257" r:id="rId4"/>
    <p:sldId id="264" r:id="rId5"/>
    <p:sldId id="275" r:id="rId6"/>
    <p:sldId id="261" r:id="rId7"/>
    <p:sldId id="272" r:id="rId8"/>
    <p:sldId id="262" r:id="rId9"/>
    <p:sldId id="263" r:id="rId10"/>
    <p:sldId id="266" r:id="rId11"/>
    <p:sldId id="267" r:id="rId12"/>
    <p:sldId id="268" r:id="rId13"/>
    <p:sldId id="269" r:id="rId14"/>
    <p:sldId id="298" r:id="rId15"/>
    <p:sldId id="281" r:id="rId16"/>
    <p:sldId id="273" r:id="rId17"/>
    <p:sldId id="274" r:id="rId18"/>
    <p:sldId id="277" r:id="rId19"/>
    <p:sldId id="278" r:id="rId20"/>
    <p:sldId id="279" r:id="rId21"/>
    <p:sldId id="280" r:id="rId22"/>
    <p:sldId id="276"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5" r:id="rId36"/>
    <p:sldId id="296" r:id="rId37"/>
    <p:sldId id="297" r:id="rId38"/>
    <p:sldId id="260" r:id="rId39"/>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F86ACB4-5034-1B40-8D01-5EAD53F6C166}">
          <p14:sldIdLst>
            <p14:sldId id="256"/>
            <p14:sldId id="271"/>
            <p14:sldId id="257"/>
            <p14:sldId id="264"/>
            <p14:sldId id="275"/>
            <p14:sldId id="261"/>
            <p14:sldId id="272"/>
            <p14:sldId id="262"/>
            <p14:sldId id="263"/>
            <p14:sldId id="266"/>
            <p14:sldId id="267"/>
            <p14:sldId id="268"/>
            <p14:sldId id="269"/>
            <p14:sldId id="298"/>
            <p14:sldId id="281"/>
            <p14:sldId id="273"/>
            <p14:sldId id="274"/>
            <p14:sldId id="277"/>
            <p14:sldId id="278"/>
            <p14:sldId id="279"/>
            <p14:sldId id="280"/>
            <p14:sldId id="276"/>
            <p14:sldId id="282"/>
            <p14:sldId id="283"/>
            <p14:sldId id="284"/>
            <p14:sldId id="285"/>
            <p14:sldId id="286"/>
            <p14:sldId id="287"/>
            <p14:sldId id="288"/>
            <p14:sldId id="289"/>
            <p14:sldId id="290"/>
            <p14:sldId id="291"/>
            <p14:sldId id="292"/>
            <p14:sldId id="293"/>
            <p14:sldId id="295"/>
            <p14:sldId id="296"/>
            <p14:sldId id="297"/>
            <p14:sldId id="260"/>
          </p14:sldIdLst>
        </p14:section>
      </p14:sectionLst>
    </p:ext>
    <p:ext uri="{EFAFB233-063F-42B5-8137-9DF3F51BA10A}">
      <p15:sldGuideLst xmlns:p15="http://schemas.microsoft.com/office/powerpoint/2012/main">
        <p15:guide id="1" orient="horz" pos="1620">
          <p15:clr>
            <a:srgbClr val="A4A3A4"/>
          </p15:clr>
        </p15:guide>
        <p15:guide id="2" pos="292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8A3E"/>
    <a:srgbClr val="FD98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15" autoAdjust="0"/>
  </p:normalViewPr>
  <p:slideViewPr>
    <p:cSldViewPr snapToGrid="0" snapToObjects="1" showGuides="1">
      <p:cViewPr varScale="1">
        <p:scale>
          <a:sx n="98" d="100"/>
          <a:sy n="98" d="100"/>
        </p:scale>
        <p:origin x="134" y="77"/>
      </p:cViewPr>
      <p:guideLst>
        <p:guide orient="horz" pos="1620"/>
        <p:guide pos="2924"/>
      </p:guideLst>
    </p:cSldViewPr>
  </p:slideViewPr>
  <p:notesTextViewPr>
    <p:cViewPr>
      <p:scale>
        <a:sx n="100" d="100"/>
        <a:sy n="100" d="100"/>
      </p:scale>
      <p:origin x="0" y="0"/>
    </p:cViewPr>
  </p:notesTextViewPr>
  <p:sorterViewPr>
    <p:cViewPr>
      <p:scale>
        <a:sx n="100" d="100"/>
        <a:sy n="100" d="100"/>
      </p:scale>
      <p:origin x="0" y="-7517"/>
    </p:cViewPr>
  </p:sorterViewPr>
  <p:notesViewPr>
    <p:cSldViewPr snapToGrid="0" snapToObjects="1">
      <p:cViewPr>
        <p:scale>
          <a:sx n="100" d="100"/>
          <a:sy n="100" d="100"/>
        </p:scale>
        <p:origin x="1349" y="-739"/>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5F1788-893C-431A-9065-54CCF8DC5360}"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de-DE"/>
        </a:p>
      </dgm:t>
    </dgm:pt>
    <dgm:pt modelId="{C4949293-D864-481A-9D50-6EDA70553290}">
      <dgm:prSet phldrT="[Text]"/>
      <dgm:spPr/>
      <dgm:t>
        <a:bodyPr/>
        <a:lstStyle/>
        <a:p>
          <a:r>
            <a:rPr lang="de-DE" dirty="0" smtClean="0"/>
            <a:t>Sehen</a:t>
          </a:r>
          <a:endParaRPr lang="de-DE" dirty="0"/>
        </a:p>
      </dgm:t>
    </dgm:pt>
    <dgm:pt modelId="{8DCCB70C-C9D3-46ED-9B78-F094B181C1BB}" type="parTrans" cxnId="{319361F8-AA0F-43CB-B731-B615318A6CFD}">
      <dgm:prSet/>
      <dgm:spPr/>
      <dgm:t>
        <a:bodyPr/>
        <a:lstStyle/>
        <a:p>
          <a:endParaRPr lang="de-DE"/>
        </a:p>
      </dgm:t>
    </dgm:pt>
    <dgm:pt modelId="{538326F8-0D0E-47CE-9270-12E3A5771114}" type="sibTrans" cxnId="{319361F8-AA0F-43CB-B731-B615318A6CFD}">
      <dgm:prSet/>
      <dgm:spPr/>
      <dgm:t>
        <a:bodyPr/>
        <a:lstStyle/>
        <a:p>
          <a:endParaRPr lang="de-DE"/>
        </a:p>
      </dgm:t>
    </dgm:pt>
    <dgm:pt modelId="{8A1EB1B0-629E-4C50-B06D-DB371B4D67B9}">
      <dgm:prSet phldrT="[Text]"/>
      <dgm:spPr>
        <a:solidFill>
          <a:srgbClr val="FD9803"/>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smtClean="0"/>
            <a:t>„… und die Mächtigen ihre Macht über die Menschen missbrauchen.“ (</a:t>
          </a:r>
          <a:r>
            <a:rPr lang="de-DE" dirty="0" err="1" smtClean="0"/>
            <a:t>Mt</a:t>
          </a:r>
          <a:r>
            <a:rPr lang="de-DE" dirty="0" smtClean="0"/>
            <a:t> 20,25)</a:t>
          </a:r>
        </a:p>
      </dgm:t>
    </dgm:pt>
    <dgm:pt modelId="{170410EF-32C4-430D-AEB9-0A143022E86F}" type="parTrans" cxnId="{9B67EFFF-5C72-4095-8902-6C6733C82458}">
      <dgm:prSet/>
      <dgm:spPr/>
      <dgm:t>
        <a:bodyPr/>
        <a:lstStyle/>
        <a:p>
          <a:endParaRPr lang="de-DE"/>
        </a:p>
      </dgm:t>
    </dgm:pt>
    <dgm:pt modelId="{EE79DF0A-31AA-43B9-BBB0-2FBFC22DC779}" type="sibTrans" cxnId="{9B67EFFF-5C72-4095-8902-6C6733C82458}">
      <dgm:prSet/>
      <dgm:spPr/>
      <dgm:t>
        <a:bodyPr/>
        <a:lstStyle/>
        <a:p>
          <a:endParaRPr lang="de-DE"/>
        </a:p>
      </dgm:t>
    </dgm:pt>
    <dgm:pt modelId="{02A9156C-B012-4758-8E2F-129C92DCE8DC}">
      <dgm:prSet phldrT="[Text]"/>
      <dgm:spPr/>
      <dgm:t>
        <a:bodyPr/>
        <a:lstStyle/>
        <a:p>
          <a:r>
            <a:rPr lang="de-DE" dirty="0" smtClean="0"/>
            <a:t>Urteilen</a:t>
          </a:r>
          <a:endParaRPr lang="de-DE" dirty="0"/>
        </a:p>
      </dgm:t>
    </dgm:pt>
    <dgm:pt modelId="{A0653AB2-F73A-4836-B3FA-E03354C8A8F5}" type="parTrans" cxnId="{FF07A624-4723-43F9-BB63-541B4AF40B89}">
      <dgm:prSet/>
      <dgm:spPr/>
      <dgm:t>
        <a:bodyPr/>
        <a:lstStyle/>
        <a:p>
          <a:endParaRPr lang="de-DE"/>
        </a:p>
      </dgm:t>
    </dgm:pt>
    <dgm:pt modelId="{B938CE90-64A2-4630-8856-03007065923E}" type="sibTrans" cxnId="{FF07A624-4723-43F9-BB63-541B4AF40B89}">
      <dgm:prSet/>
      <dgm:spPr/>
      <dgm:t>
        <a:bodyPr/>
        <a:lstStyle/>
        <a:p>
          <a:endParaRPr lang="de-DE"/>
        </a:p>
      </dgm:t>
    </dgm:pt>
    <dgm:pt modelId="{473517CE-7D70-4A91-AD4A-88F260DEFE6D}">
      <dgm:prSet phldrT="[Text]"/>
      <dgm:spPr>
        <a:solidFill>
          <a:srgbClr val="FD9803"/>
        </a:solidFill>
      </dgm:spPr>
      <dgm:t>
        <a:bodyPr/>
        <a:lstStyle/>
        <a:p>
          <a:r>
            <a:rPr lang="de-DE" dirty="0" smtClean="0"/>
            <a:t>„Er stürzt die Mächtigen vom Thron (…) und lässt die Reichen leer ausgehen.“ (</a:t>
          </a:r>
          <a:r>
            <a:rPr lang="de-DE" dirty="0" err="1" smtClean="0"/>
            <a:t>Lk</a:t>
          </a:r>
          <a:r>
            <a:rPr lang="de-DE" dirty="0" smtClean="0"/>
            <a:t> 1, 52.53)</a:t>
          </a:r>
          <a:endParaRPr lang="de-DE" dirty="0"/>
        </a:p>
      </dgm:t>
    </dgm:pt>
    <dgm:pt modelId="{8796C98A-7488-407D-96A6-8C0B656F8A8E}" type="parTrans" cxnId="{893E0C74-65C8-4430-BE79-18D046930831}">
      <dgm:prSet/>
      <dgm:spPr/>
      <dgm:t>
        <a:bodyPr/>
        <a:lstStyle/>
        <a:p>
          <a:endParaRPr lang="de-DE"/>
        </a:p>
      </dgm:t>
    </dgm:pt>
    <dgm:pt modelId="{BD1FA282-B4F9-4635-91BE-1F39245F68A3}" type="sibTrans" cxnId="{893E0C74-65C8-4430-BE79-18D046930831}">
      <dgm:prSet/>
      <dgm:spPr/>
      <dgm:t>
        <a:bodyPr/>
        <a:lstStyle/>
        <a:p>
          <a:endParaRPr lang="de-DE"/>
        </a:p>
      </dgm:t>
    </dgm:pt>
    <dgm:pt modelId="{10703CDB-0E7C-460F-9D24-F41B790A410F}">
      <dgm:prSet phldrT="[Text]"/>
      <dgm:spPr/>
      <dgm:t>
        <a:bodyPr/>
        <a:lstStyle/>
        <a:p>
          <a:r>
            <a:rPr lang="de-DE" dirty="0" smtClean="0"/>
            <a:t>Handeln</a:t>
          </a:r>
          <a:endParaRPr lang="de-DE" dirty="0"/>
        </a:p>
      </dgm:t>
    </dgm:pt>
    <dgm:pt modelId="{5E1364CC-DCDD-4EC4-A720-822861F9039B}" type="parTrans" cxnId="{5A8478A3-4808-4F14-8C9E-06E57B9DF42C}">
      <dgm:prSet/>
      <dgm:spPr/>
      <dgm:t>
        <a:bodyPr/>
        <a:lstStyle/>
        <a:p>
          <a:endParaRPr lang="de-DE"/>
        </a:p>
      </dgm:t>
    </dgm:pt>
    <dgm:pt modelId="{A7F50545-1501-4F9E-B8B8-99BDD7FEB20D}" type="sibTrans" cxnId="{5A8478A3-4808-4F14-8C9E-06E57B9DF42C}">
      <dgm:prSet/>
      <dgm:spPr/>
      <dgm:t>
        <a:bodyPr/>
        <a:lstStyle/>
        <a:p>
          <a:endParaRPr lang="de-DE"/>
        </a:p>
      </dgm:t>
    </dgm:pt>
    <dgm:pt modelId="{67F92A08-9150-402D-8FA8-B2514A7783B8}">
      <dgm:prSet phldrT="[Text]"/>
      <dgm:spPr>
        <a:solidFill>
          <a:srgbClr val="FD9803"/>
        </a:solidFill>
      </dgm:spPr>
      <dgm:t>
        <a:bodyPr/>
        <a:lstStyle/>
        <a:p>
          <a:r>
            <a:rPr lang="de-DE" dirty="0" smtClean="0"/>
            <a:t>„Sie arbeiten nicht mehr vergebens.“ (</a:t>
          </a:r>
          <a:r>
            <a:rPr lang="de-DE" dirty="0" err="1" smtClean="0"/>
            <a:t>Jes</a:t>
          </a:r>
          <a:r>
            <a:rPr lang="de-DE" dirty="0" smtClean="0"/>
            <a:t> 65,23)</a:t>
          </a:r>
          <a:endParaRPr lang="de-DE" dirty="0"/>
        </a:p>
      </dgm:t>
    </dgm:pt>
    <dgm:pt modelId="{3B093CBD-E9DB-4A75-81F6-60653FC32E5C}" type="parTrans" cxnId="{F4C88275-7D6A-47E4-B0C3-79415CB5451C}">
      <dgm:prSet/>
      <dgm:spPr/>
      <dgm:t>
        <a:bodyPr/>
        <a:lstStyle/>
        <a:p>
          <a:endParaRPr lang="de-DE"/>
        </a:p>
      </dgm:t>
    </dgm:pt>
    <dgm:pt modelId="{AD218928-5E5C-4AB4-B459-F041300D82BD}" type="sibTrans" cxnId="{F4C88275-7D6A-47E4-B0C3-79415CB5451C}">
      <dgm:prSet/>
      <dgm:spPr/>
      <dgm:t>
        <a:bodyPr/>
        <a:lstStyle/>
        <a:p>
          <a:endParaRPr lang="de-DE"/>
        </a:p>
      </dgm:t>
    </dgm:pt>
    <dgm:pt modelId="{E9325B5F-3B55-4ADA-AF24-A0BB8DC37552}" type="pres">
      <dgm:prSet presAssocID="{265F1788-893C-431A-9065-54CCF8DC5360}" presName="rootnode" presStyleCnt="0">
        <dgm:presLayoutVars>
          <dgm:chMax/>
          <dgm:chPref/>
          <dgm:dir/>
          <dgm:animLvl val="lvl"/>
        </dgm:presLayoutVars>
      </dgm:prSet>
      <dgm:spPr/>
      <dgm:t>
        <a:bodyPr/>
        <a:lstStyle/>
        <a:p>
          <a:endParaRPr lang="de-DE"/>
        </a:p>
      </dgm:t>
    </dgm:pt>
    <dgm:pt modelId="{460F1BD6-D7AD-442C-87CE-F7E0F5C3C171}" type="pres">
      <dgm:prSet presAssocID="{C4949293-D864-481A-9D50-6EDA70553290}" presName="composite" presStyleCnt="0"/>
      <dgm:spPr/>
    </dgm:pt>
    <dgm:pt modelId="{DED5CEDD-D714-44AF-8C9F-4037654313DA}" type="pres">
      <dgm:prSet presAssocID="{C4949293-D864-481A-9D50-6EDA70553290}" presName="bentUpArrow1" presStyleLbl="alignImgPlace1" presStyleIdx="0" presStyleCnt="2"/>
      <dgm:spPr/>
    </dgm:pt>
    <dgm:pt modelId="{2012263D-9F03-4049-9FEC-9398EF739449}" type="pres">
      <dgm:prSet presAssocID="{C4949293-D864-481A-9D50-6EDA70553290}" presName="ParentText" presStyleLbl="node1" presStyleIdx="0" presStyleCnt="3">
        <dgm:presLayoutVars>
          <dgm:chMax val="1"/>
          <dgm:chPref val="1"/>
          <dgm:bulletEnabled val="1"/>
        </dgm:presLayoutVars>
      </dgm:prSet>
      <dgm:spPr/>
      <dgm:t>
        <a:bodyPr/>
        <a:lstStyle/>
        <a:p>
          <a:endParaRPr lang="de-DE"/>
        </a:p>
      </dgm:t>
    </dgm:pt>
    <dgm:pt modelId="{D6E6CC90-9627-4472-9514-1BA3D714F70B}" type="pres">
      <dgm:prSet presAssocID="{C4949293-D864-481A-9D50-6EDA70553290}" presName="ChildText" presStyleLbl="revTx" presStyleIdx="0" presStyleCnt="3" custScaleX="223887" custLinFactNeighborX="62037" custLinFactNeighborY="-3768">
        <dgm:presLayoutVars>
          <dgm:chMax val="0"/>
          <dgm:chPref val="0"/>
          <dgm:bulletEnabled val="1"/>
        </dgm:presLayoutVars>
      </dgm:prSet>
      <dgm:spPr/>
      <dgm:t>
        <a:bodyPr/>
        <a:lstStyle/>
        <a:p>
          <a:endParaRPr lang="de-DE"/>
        </a:p>
      </dgm:t>
    </dgm:pt>
    <dgm:pt modelId="{9BC67EF5-994E-4B5D-9994-46AD8ECB5447}" type="pres">
      <dgm:prSet presAssocID="{538326F8-0D0E-47CE-9270-12E3A5771114}" presName="sibTrans" presStyleCnt="0"/>
      <dgm:spPr/>
    </dgm:pt>
    <dgm:pt modelId="{15DD4F1C-9F70-436E-B3DE-BEBE64D29FB7}" type="pres">
      <dgm:prSet presAssocID="{02A9156C-B012-4758-8E2F-129C92DCE8DC}" presName="composite" presStyleCnt="0"/>
      <dgm:spPr/>
    </dgm:pt>
    <dgm:pt modelId="{B2261041-0F5B-47F4-9CC2-B19068368D9E}" type="pres">
      <dgm:prSet presAssocID="{02A9156C-B012-4758-8E2F-129C92DCE8DC}" presName="bentUpArrow1" presStyleLbl="alignImgPlace1" presStyleIdx="1" presStyleCnt="2"/>
      <dgm:spPr/>
    </dgm:pt>
    <dgm:pt modelId="{7101DAD0-7F26-4DE4-88F3-3E80CA8B6F6E}" type="pres">
      <dgm:prSet presAssocID="{02A9156C-B012-4758-8E2F-129C92DCE8DC}" presName="ParentText" presStyleLbl="node1" presStyleIdx="1" presStyleCnt="3">
        <dgm:presLayoutVars>
          <dgm:chMax val="1"/>
          <dgm:chPref val="1"/>
          <dgm:bulletEnabled val="1"/>
        </dgm:presLayoutVars>
      </dgm:prSet>
      <dgm:spPr/>
      <dgm:t>
        <a:bodyPr/>
        <a:lstStyle/>
        <a:p>
          <a:endParaRPr lang="de-DE"/>
        </a:p>
      </dgm:t>
    </dgm:pt>
    <dgm:pt modelId="{7A0F7208-B510-4552-A8C5-DB5BF0BCF228}" type="pres">
      <dgm:prSet presAssocID="{02A9156C-B012-4758-8E2F-129C92DCE8DC}" presName="ChildText" presStyleLbl="revTx" presStyleIdx="1" presStyleCnt="3" custScaleX="280044" custLinFactNeighborX="90591" custLinFactNeighborY="4960">
        <dgm:presLayoutVars>
          <dgm:chMax val="0"/>
          <dgm:chPref val="0"/>
          <dgm:bulletEnabled val="1"/>
        </dgm:presLayoutVars>
      </dgm:prSet>
      <dgm:spPr/>
      <dgm:t>
        <a:bodyPr/>
        <a:lstStyle/>
        <a:p>
          <a:endParaRPr lang="de-DE"/>
        </a:p>
      </dgm:t>
    </dgm:pt>
    <dgm:pt modelId="{A13FBFD8-F7DB-436C-AB93-CBCC7986759F}" type="pres">
      <dgm:prSet presAssocID="{B938CE90-64A2-4630-8856-03007065923E}" presName="sibTrans" presStyleCnt="0"/>
      <dgm:spPr/>
    </dgm:pt>
    <dgm:pt modelId="{7629E432-C663-41A7-823B-4460B6E726A4}" type="pres">
      <dgm:prSet presAssocID="{10703CDB-0E7C-460F-9D24-F41B790A410F}" presName="composite" presStyleCnt="0"/>
      <dgm:spPr/>
    </dgm:pt>
    <dgm:pt modelId="{A4DECC8E-5F7A-4EBD-8995-7387AA602286}" type="pres">
      <dgm:prSet presAssocID="{10703CDB-0E7C-460F-9D24-F41B790A410F}" presName="ParentText" presStyleLbl="node1" presStyleIdx="2" presStyleCnt="3">
        <dgm:presLayoutVars>
          <dgm:chMax val="1"/>
          <dgm:chPref val="1"/>
          <dgm:bulletEnabled val="1"/>
        </dgm:presLayoutVars>
      </dgm:prSet>
      <dgm:spPr/>
      <dgm:t>
        <a:bodyPr/>
        <a:lstStyle/>
        <a:p>
          <a:endParaRPr lang="de-DE"/>
        </a:p>
      </dgm:t>
    </dgm:pt>
    <dgm:pt modelId="{0FDB0E70-CD42-4418-A77E-1C7AA23F97F6}" type="pres">
      <dgm:prSet presAssocID="{10703CDB-0E7C-460F-9D24-F41B790A410F}" presName="FinalChildText" presStyleLbl="revTx" presStyleIdx="2" presStyleCnt="3" custScaleX="185972" custLinFactNeighborX="42991" custLinFactNeighborY="-636">
        <dgm:presLayoutVars>
          <dgm:chMax val="0"/>
          <dgm:chPref val="0"/>
          <dgm:bulletEnabled val="1"/>
        </dgm:presLayoutVars>
      </dgm:prSet>
      <dgm:spPr/>
      <dgm:t>
        <a:bodyPr/>
        <a:lstStyle/>
        <a:p>
          <a:endParaRPr lang="de-DE"/>
        </a:p>
      </dgm:t>
    </dgm:pt>
  </dgm:ptLst>
  <dgm:cxnLst>
    <dgm:cxn modelId="{F584B51F-5100-4B93-B7D7-A6FC11939BF4}" type="presOf" srcId="{473517CE-7D70-4A91-AD4A-88F260DEFE6D}" destId="{7A0F7208-B510-4552-A8C5-DB5BF0BCF228}" srcOrd="0" destOrd="0" presId="urn:microsoft.com/office/officeart/2005/8/layout/StepDownProcess"/>
    <dgm:cxn modelId="{FF07A624-4723-43F9-BB63-541B4AF40B89}" srcId="{265F1788-893C-431A-9065-54CCF8DC5360}" destId="{02A9156C-B012-4758-8E2F-129C92DCE8DC}" srcOrd="1" destOrd="0" parTransId="{A0653AB2-F73A-4836-B3FA-E03354C8A8F5}" sibTransId="{B938CE90-64A2-4630-8856-03007065923E}"/>
    <dgm:cxn modelId="{900114D7-28D9-44F3-A154-860B37732A10}" type="presOf" srcId="{10703CDB-0E7C-460F-9D24-F41B790A410F}" destId="{A4DECC8E-5F7A-4EBD-8995-7387AA602286}" srcOrd="0" destOrd="0" presId="urn:microsoft.com/office/officeart/2005/8/layout/StepDownProcess"/>
    <dgm:cxn modelId="{934D991D-ACD6-430A-A22F-06455ADF7005}" type="presOf" srcId="{67F92A08-9150-402D-8FA8-B2514A7783B8}" destId="{0FDB0E70-CD42-4418-A77E-1C7AA23F97F6}" srcOrd="0" destOrd="0" presId="urn:microsoft.com/office/officeart/2005/8/layout/StepDownProcess"/>
    <dgm:cxn modelId="{2EED7AC6-0167-4A43-A81B-6E9716C8C9B4}" type="presOf" srcId="{8A1EB1B0-629E-4C50-B06D-DB371B4D67B9}" destId="{D6E6CC90-9627-4472-9514-1BA3D714F70B}" srcOrd="0" destOrd="0" presId="urn:microsoft.com/office/officeart/2005/8/layout/StepDownProcess"/>
    <dgm:cxn modelId="{893E0C74-65C8-4430-BE79-18D046930831}" srcId="{02A9156C-B012-4758-8E2F-129C92DCE8DC}" destId="{473517CE-7D70-4A91-AD4A-88F260DEFE6D}" srcOrd="0" destOrd="0" parTransId="{8796C98A-7488-407D-96A6-8C0B656F8A8E}" sibTransId="{BD1FA282-B4F9-4635-91BE-1F39245F68A3}"/>
    <dgm:cxn modelId="{41928D19-0480-4840-8D4C-3C0633FC1690}" type="presOf" srcId="{02A9156C-B012-4758-8E2F-129C92DCE8DC}" destId="{7101DAD0-7F26-4DE4-88F3-3E80CA8B6F6E}" srcOrd="0" destOrd="0" presId="urn:microsoft.com/office/officeart/2005/8/layout/StepDownProcess"/>
    <dgm:cxn modelId="{9B67EFFF-5C72-4095-8902-6C6733C82458}" srcId="{C4949293-D864-481A-9D50-6EDA70553290}" destId="{8A1EB1B0-629E-4C50-B06D-DB371B4D67B9}" srcOrd="0" destOrd="0" parTransId="{170410EF-32C4-430D-AEB9-0A143022E86F}" sibTransId="{EE79DF0A-31AA-43B9-BBB0-2FBFC22DC779}"/>
    <dgm:cxn modelId="{A039D4FE-86DE-4626-BE87-C0C884FB2098}" type="presOf" srcId="{C4949293-D864-481A-9D50-6EDA70553290}" destId="{2012263D-9F03-4049-9FEC-9398EF739449}" srcOrd="0" destOrd="0" presId="urn:microsoft.com/office/officeart/2005/8/layout/StepDownProcess"/>
    <dgm:cxn modelId="{DCFA724A-B7C0-4300-A979-F39F25E2EA35}" type="presOf" srcId="{265F1788-893C-431A-9065-54CCF8DC5360}" destId="{E9325B5F-3B55-4ADA-AF24-A0BB8DC37552}" srcOrd="0" destOrd="0" presId="urn:microsoft.com/office/officeart/2005/8/layout/StepDownProcess"/>
    <dgm:cxn modelId="{5A8478A3-4808-4F14-8C9E-06E57B9DF42C}" srcId="{265F1788-893C-431A-9065-54CCF8DC5360}" destId="{10703CDB-0E7C-460F-9D24-F41B790A410F}" srcOrd="2" destOrd="0" parTransId="{5E1364CC-DCDD-4EC4-A720-822861F9039B}" sibTransId="{A7F50545-1501-4F9E-B8B8-99BDD7FEB20D}"/>
    <dgm:cxn modelId="{319361F8-AA0F-43CB-B731-B615318A6CFD}" srcId="{265F1788-893C-431A-9065-54CCF8DC5360}" destId="{C4949293-D864-481A-9D50-6EDA70553290}" srcOrd="0" destOrd="0" parTransId="{8DCCB70C-C9D3-46ED-9B78-F094B181C1BB}" sibTransId="{538326F8-0D0E-47CE-9270-12E3A5771114}"/>
    <dgm:cxn modelId="{F4C88275-7D6A-47E4-B0C3-79415CB5451C}" srcId="{10703CDB-0E7C-460F-9D24-F41B790A410F}" destId="{67F92A08-9150-402D-8FA8-B2514A7783B8}" srcOrd="0" destOrd="0" parTransId="{3B093CBD-E9DB-4A75-81F6-60653FC32E5C}" sibTransId="{AD218928-5E5C-4AB4-B459-F041300D82BD}"/>
    <dgm:cxn modelId="{76D76A81-B0C6-48C6-AFC4-5C3CE8877153}" type="presParOf" srcId="{E9325B5F-3B55-4ADA-AF24-A0BB8DC37552}" destId="{460F1BD6-D7AD-442C-87CE-F7E0F5C3C171}" srcOrd="0" destOrd="0" presId="urn:microsoft.com/office/officeart/2005/8/layout/StepDownProcess"/>
    <dgm:cxn modelId="{9241BE52-8ABC-4ABF-8FBD-BB832BA9B12B}" type="presParOf" srcId="{460F1BD6-D7AD-442C-87CE-F7E0F5C3C171}" destId="{DED5CEDD-D714-44AF-8C9F-4037654313DA}" srcOrd="0" destOrd="0" presId="urn:microsoft.com/office/officeart/2005/8/layout/StepDownProcess"/>
    <dgm:cxn modelId="{6E67EB9A-B3B7-45B0-B5C5-735611B2F56C}" type="presParOf" srcId="{460F1BD6-D7AD-442C-87CE-F7E0F5C3C171}" destId="{2012263D-9F03-4049-9FEC-9398EF739449}" srcOrd="1" destOrd="0" presId="urn:microsoft.com/office/officeart/2005/8/layout/StepDownProcess"/>
    <dgm:cxn modelId="{6C4C7DFF-1371-4FF1-B509-AE906BFB12C8}" type="presParOf" srcId="{460F1BD6-D7AD-442C-87CE-F7E0F5C3C171}" destId="{D6E6CC90-9627-4472-9514-1BA3D714F70B}" srcOrd="2" destOrd="0" presId="urn:microsoft.com/office/officeart/2005/8/layout/StepDownProcess"/>
    <dgm:cxn modelId="{BBEF1CA1-D29F-4277-87EC-4754A62D1CE3}" type="presParOf" srcId="{E9325B5F-3B55-4ADA-AF24-A0BB8DC37552}" destId="{9BC67EF5-994E-4B5D-9994-46AD8ECB5447}" srcOrd="1" destOrd="0" presId="urn:microsoft.com/office/officeart/2005/8/layout/StepDownProcess"/>
    <dgm:cxn modelId="{13B37EA3-3B86-4E61-B7F7-3A5911C8D0BC}" type="presParOf" srcId="{E9325B5F-3B55-4ADA-AF24-A0BB8DC37552}" destId="{15DD4F1C-9F70-436E-B3DE-BEBE64D29FB7}" srcOrd="2" destOrd="0" presId="urn:microsoft.com/office/officeart/2005/8/layout/StepDownProcess"/>
    <dgm:cxn modelId="{75B19436-2370-4725-A0A0-78F3F6A9CFF2}" type="presParOf" srcId="{15DD4F1C-9F70-436E-B3DE-BEBE64D29FB7}" destId="{B2261041-0F5B-47F4-9CC2-B19068368D9E}" srcOrd="0" destOrd="0" presId="urn:microsoft.com/office/officeart/2005/8/layout/StepDownProcess"/>
    <dgm:cxn modelId="{74ADF3B4-3016-4D40-9BCA-83EEB76A3158}" type="presParOf" srcId="{15DD4F1C-9F70-436E-B3DE-BEBE64D29FB7}" destId="{7101DAD0-7F26-4DE4-88F3-3E80CA8B6F6E}" srcOrd="1" destOrd="0" presId="urn:microsoft.com/office/officeart/2005/8/layout/StepDownProcess"/>
    <dgm:cxn modelId="{C22D723C-8C89-4FB7-92B3-BF627CDC8BD1}" type="presParOf" srcId="{15DD4F1C-9F70-436E-B3DE-BEBE64D29FB7}" destId="{7A0F7208-B510-4552-A8C5-DB5BF0BCF228}" srcOrd="2" destOrd="0" presId="urn:microsoft.com/office/officeart/2005/8/layout/StepDownProcess"/>
    <dgm:cxn modelId="{298E9B56-7B24-46DF-904E-68B525DADF2B}" type="presParOf" srcId="{E9325B5F-3B55-4ADA-AF24-A0BB8DC37552}" destId="{A13FBFD8-F7DB-436C-AB93-CBCC7986759F}" srcOrd="3" destOrd="0" presId="urn:microsoft.com/office/officeart/2005/8/layout/StepDownProcess"/>
    <dgm:cxn modelId="{B5FC52E3-A7ED-4B07-A556-0F500DD5FB60}" type="presParOf" srcId="{E9325B5F-3B55-4ADA-AF24-A0BB8DC37552}" destId="{7629E432-C663-41A7-823B-4460B6E726A4}" srcOrd="4" destOrd="0" presId="urn:microsoft.com/office/officeart/2005/8/layout/StepDownProcess"/>
    <dgm:cxn modelId="{9CBB5C78-B076-4156-A8FC-965C308D45B2}" type="presParOf" srcId="{7629E432-C663-41A7-823B-4460B6E726A4}" destId="{A4DECC8E-5F7A-4EBD-8995-7387AA602286}" srcOrd="0" destOrd="0" presId="urn:microsoft.com/office/officeart/2005/8/layout/StepDownProcess"/>
    <dgm:cxn modelId="{3A3271F6-FFFF-423C-8233-291C333C8825}" type="presParOf" srcId="{7629E432-C663-41A7-823B-4460B6E726A4}" destId="{0FDB0E70-CD42-4418-A77E-1C7AA23F97F6}"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8BE886-F6C4-481A-9498-E63E34F63389}"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de-DE"/>
        </a:p>
      </dgm:t>
    </dgm:pt>
    <dgm:pt modelId="{5649A58F-980F-4F50-8961-C17CFA3C425A}">
      <dgm:prSet phldrT="[Text]"/>
      <dgm:spPr/>
      <dgm:t>
        <a:bodyPr/>
        <a:lstStyle/>
        <a:p>
          <a:r>
            <a:rPr lang="de-DE" dirty="0" smtClean="0"/>
            <a:t>Wer übt Herrschaft über wen aus?</a:t>
          </a:r>
          <a:endParaRPr lang="de-DE" dirty="0"/>
        </a:p>
      </dgm:t>
    </dgm:pt>
    <dgm:pt modelId="{6FC5FE95-0422-4552-A2C4-8E3F7A95244D}" type="parTrans" cxnId="{4511F48D-709E-45CA-A4CC-26F9CD372BA3}">
      <dgm:prSet/>
      <dgm:spPr/>
      <dgm:t>
        <a:bodyPr/>
        <a:lstStyle/>
        <a:p>
          <a:endParaRPr lang="de-DE"/>
        </a:p>
      </dgm:t>
    </dgm:pt>
    <dgm:pt modelId="{8DDEFB82-55A2-4AD1-9790-AD39B1FA73C1}" type="sibTrans" cxnId="{4511F48D-709E-45CA-A4CC-26F9CD372BA3}">
      <dgm:prSet/>
      <dgm:spPr/>
      <dgm:t>
        <a:bodyPr/>
        <a:lstStyle/>
        <a:p>
          <a:endParaRPr lang="de-DE"/>
        </a:p>
      </dgm:t>
    </dgm:pt>
    <dgm:pt modelId="{7EF081B3-ED38-4141-B182-D50D6D1FC555}">
      <dgm:prSet phldrT="[Text]"/>
      <dgm:spPr/>
      <dgm:t>
        <a:bodyPr/>
        <a:lstStyle/>
        <a:p>
          <a:r>
            <a:rPr lang="de-DE" dirty="0" smtClean="0"/>
            <a:t>Was übt Herrschaft über uns alle aus?</a:t>
          </a:r>
          <a:endParaRPr lang="de-DE" dirty="0"/>
        </a:p>
      </dgm:t>
    </dgm:pt>
    <dgm:pt modelId="{644E5B6D-8F25-4A63-B105-8163BCFCBB9D}" type="parTrans" cxnId="{765E845B-4294-47DC-8F63-535CAA0C3399}">
      <dgm:prSet/>
      <dgm:spPr/>
      <dgm:t>
        <a:bodyPr/>
        <a:lstStyle/>
        <a:p>
          <a:endParaRPr lang="de-DE"/>
        </a:p>
      </dgm:t>
    </dgm:pt>
    <dgm:pt modelId="{A835F8A9-4B17-4B06-AE7C-EB38FCDAE964}" type="sibTrans" cxnId="{765E845B-4294-47DC-8F63-535CAA0C3399}">
      <dgm:prSet/>
      <dgm:spPr/>
      <dgm:t>
        <a:bodyPr/>
        <a:lstStyle/>
        <a:p>
          <a:endParaRPr lang="de-DE"/>
        </a:p>
      </dgm:t>
    </dgm:pt>
    <dgm:pt modelId="{3CF9F513-595B-4B81-8C7A-650E977E917F}">
      <dgm:prSet phldrT="[Text]"/>
      <dgm:spPr/>
      <dgm:t>
        <a:bodyPr/>
        <a:lstStyle/>
        <a:p>
          <a:r>
            <a:rPr lang="de-DE" dirty="0" smtClean="0"/>
            <a:t>Wer profitiert von der Ökonomie unserer Tage auf wessen Kosten?</a:t>
          </a:r>
          <a:endParaRPr lang="de-DE" dirty="0"/>
        </a:p>
      </dgm:t>
    </dgm:pt>
    <dgm:pt modelId="{6F9B5DAD-2B31-4F72-975D-FC51928F42AB}" type="parTrans" cxnId="{98371662-72EC-400B-B6D4-19AAE85EED04}">
      <dgm:prSet/>
      <dgm:spPr/>
      <dgm:t>
        <a:bodyPr/>
        <a:lstStyle/>
        <a:p>
          <a:endParaRPr lang="de-DE"/>
        </a:p>
      </dgm:t>
    </dgm:pt>
    <dgm:pt modelId="{D6303BC7-B6FC-4AB1-A627-7B2C632154DF}" type="sibTrans" cxnId="{98371662-72EC-400B-B6D4-19AAE85EED04}">
      <dgm:prSet/>
      <dgm:spPr/>
      <dgm:t>
        <a:bodyPr/>
        <a:lstStyle/>
        <a:p>
          <a:endParaRPr lang="de-DE"/>
        </a:p>
      </dgm:t>
    </dgm:pt>
    <dgm:pt modelId="{1307AD96-752E-459D-9CE1-6C1CB78B3BE2}">
      <dgm:prSet/>
      <dgm:spPr/>
      <dgm:t>
        <a:bodyPr/>
        <a:lstStyle/>
        <a:p>
          <a:r>
            <a:rPr lang="de-DE" dirty="0" smtClean="0"/>
            <a:t>Darf die kapitalistische Wirtschaftsweise eine Zukunft haben?</a:t>
          </a:r>
          <a:endParaRPr lang="de-DE" dirty="0"/>
        </a:p>
      </dgm:t>
    </dgm:pt>
    <dgm:pt modelId="{35089707-89D7-4604-9228-B6933B5394C9}" type="parTrans" cxnId="{6F1584E8-3D8A-48E4-8546-FA35CF9C6F48}">
      <dgm:prSet/>
      <dgm:spPr/>
      <dgm:t>
        <a:bodyPr/>
        <a:lstStyle/>
        <a:p>
          <a:endParaRPr lang="de-DE"/>
        </a:p>
      </dgm:t>
    </dgm:pt>
    <dgm:pt modelId="{DDAA4130-37D5-4E0F-B79B-1FD35B80D5EC}" type="sibTrans" cxnId="{6F1584E8-3D8A-48E4-8546-FA35CF9C6F48}">
      <dgm:prSet/>
      <dgm:spPr/>
      <dgm:t>
        <a:bodyPr/>
        <a:lstStyle/>
        <a:p>
          <a:endParaRPr lang="de-DE"/>
        </a:p>
      </dgm:t>
    </dgm:pt>
    <dgm:pt modelId="{F9D837D7-2B60-4775-BD62-4F698BBEE63D}">
      <dgm:prSet/>
      <dgm:spPr/>
      <dgm:t>
        <a:bodyPr/>
        <a:lstStyle/>
        <a:p>
          <a:pPr algn="l"/>
          <a:r>
            <a:rPr lang="de-DE" dirty="0" smtClean="0"/>
            <a:t>Was muss sich ändern?</a:t>
          </a:r>
          <a:endParaRPr lang="de-DE" dirty="0"/>
        </a:p>
      </dgm:t>
    </dgm:pt>
    <dgm:pt modelId="{19188FB2-2F5E-4B47-A0C1-54B35BA85B73}" type="parTrans" cxnId="{4D5467B8-3554-43E9-8A74-2D3D4C182B63}">
      <dgm:prSet/>
      <dgm:spPr/>
      <dgm:t>
        <a:bodyPr/>
        <a:lstStyle/>
        <a:p>
          <a:endParaRPr lang="de-DE"/>
        </a:p>
      </dgm:t>
    </dgm:pt>
    <dgm:pt modelId="{5010BE40-022E-4D3A-98B8-253A7380AAA7}" type="sibTrans" cxnId="{4D5467B8-3554-43E9-8A74-2D3D4C182B63}">
      <dgm:prSet/>
      <dgm:spPr/>
      <dgm:t>
        <a:bodyPr/>
        <a:lstStyle/>
        <a:p>
          <a:endParaRPr lang="de-DE"/>
        </a:p>
      </dgm:t>
    </dgm:pt>
    <dgm:pt modelId="{FB73E936-C84F-4755-ADFA-D5DDFDE167B7}">
      <dgm:prSet/>
      <dgm:spPr/>
      <dgm:t>
        <a:bodyPr/>
        <a:lstStyle/>
        <a:p>
          <a:pPr algn="ctr"/>
          <a:endParaRPr lang="de-DE" dirty="0"/>
        </a:p>
      </dgm:t>
    </dgm:pt>
    <dgm:pt modelId="{2A9C9E51-EA7A-45A9-9B31-B226D287ADD7}" type="parTrans" cxnId="{F2808AC7-E6B7-4899-B545-9D5E9074D942}">
      <dgm:prSet/>
      <dgm:spPr/>
      <dgm:t>
        <a:bodyPr/>
        <a:lstStyle/>
        <a:p>
          <a:endParaRPr lang="de-DE"/>
        </a:p>
      </dgm:t>
    </dgm:pt>
    <dgm:pt modelId="{A7443E95-0C87-4A55-85AB-B668C5065FF7}" type="sibTrans" cxnId="{F2808AC7-E6B7-4899-B545-9D5E9074D942}">
      <dgm:prSet/>
      <dgm:spPr/>
      <dgm:t>
        <a:bodyPr/>
        <a:lstStyle/>
        <a:p>
          <a:endParaRPr lang="de-DE"/>
        </a:p>
      </dgm:t>
    </dgm:pt>
    <dgm:pt modelId="{9773C860-383C-4EE1-A385-66ADE695EC00}" type="pres">
      <dgm:prSet presAssocID="{9B8BE886-F6C4-481A-9498-E63E34F63389}" presName="linear" presStyleCnt="0">
        <dgm:presLayoutVars>
          <dgm:dir/>
          <dgm:animLvl val="lvl"/>
          <dgm:resizeHandles val="exact"/>
        </dgm:presLayoutVars>
      </dgm:prSet>
      <dgm:spPr/>
      <dgm:t>
        <a:bodyPr/>
        <a:lstStyle/>
        <a:p>
          <a:endParaRPr lang="de-DE"/>
        </a:p>
      </dgm:t>
    </dgm:pt>
    <dgm:pt modelId="{85914FAC-15FF-4F71-ADD2-0776FA25F2A2}" type="pres">
      <dgm:prSet presAssocID="{5649A58F-980F-4F50-8961-C17CFA3C425A}" presName="parentLin" presStyleCnt="0"/>
      <dgm:spPr/>
    </dgm:pt>
    <dgm:pt modelId="{69114D36-D472-46AC-BAC0-B556D14CB647}" type="pres">
      <dgm:prSet presAssocID="{5649A58F-980F-4F50-8961-C17CFA3C425A}" presName="parentLeftMargin" presStyleLbl="node1" presStyleIdx="0" presStyleCnt="5"/>
      <dgm:spPr/>
      <dgm:t>
        <a:bodyPr/>
        <a:lstStyle/>
        <a:p>
          <a:endParaRPr lang="de-DE"/>
        </a:p>
      </dgm:t>
    </dgm:pt>
    <dgm:pt modelId="{2839773D-10CC-4258-AC20-172AD9A70970}" type="pres">
      <dgm:prSet presAssocID="{5649A58F-980F-4F50-8961-C17CFA3C425A}" presName="parentText" presStyleLbl="node1" presStyleIdx="0" presStyleCnt="5">
        <dgm:presLayoutVars>
          <dgm:chMax val="0"/>
          <dgm:bulletEnabled val="1"/>
        </dgm:presLayoutVars>
      </dgm:prSet>
      <dgm:spPr/>
      <dgm:t>
        <a:bodyPr/>
        <a:lstStyle/>
        <a:p>
          <a:endParaRPr lang="de-DE"/>
        </a:p>
      </dgm:t>
    </dgm:pt>
    <dgm:pt modelId="{CDE449BA-BC48-46D7-813B-72912FA6F1E2}" type="pres">
      <dgm:prSet presAssocID="{5649A58F-980F-4F50-8961-C17CFA3C425A}" presName="negativeSpace" presStyleCnt="0"/>
      <dgm:spPr/>
    </dgm:pt>
    <dgm:pt modelId="{1E4BF33F-8E3A-4B4E-ACBF-0199DEF761FC}" type="pres">
      <dgm:prSet presAssocID="{5649A58F-980F-4F50-8961-C17CFA3C425A}" presName="childText" presStyleLbl="conFgAcc1" presStyleIdx="0" presStyleCnt="5">
        <dgm:presLayoutVars>
          <dgm:bulletEnabled val="1"/>
        </dgm:presLayoutVars>
      </dgm:prSet>
      <dgm:spPr/>
    </dgm:pt>
    <dgm:pt modelId="{99A3A2E0-3831-44C7-BB8B-514D80FDA3DF}" type="pres">
      <dgm:prSet presAssocID="{8DDEFB82-55A2-4AD1-9790-AD39B1FA73C1}" presName="spaceBetweenRectangles" presStyleCnt="0"/>
      <dgm:spPr/>
    </dgm:pt>
    <dgm:pt modelId="{F4C7F715-AF46-4B60-BB02-291CA28BA372}" type="pres">
      <dgm:prSet presAssocID="{1307AD96-752E-459D-9CE1-6C1CB78B3BE2}" presName="parentLin" presStyleCnt="0"/>
      <dgm:spPr/>
    </dgm:pt>
    <dgm:pt modelId="{BE35E60E-FAD0-4E90-B138-A62708956568}" type="pres">
      <dgm:prSet presAssocID="{1307AD96-752E-459D-9CE1-6C1CB78B3BE2}" presName="parentLeftMargin" presStyleLbl="node1" presStyleIdx="0" presStyleCnt="5"/>
      <dgm:spPr/>
      <dgm:t>
        <a:bodyPr/>
        <a:lstStyle/>
        <a:p>
          <a:endParaRPr lang="de-DE"/>
        </a:p>
      </dgm:t>
    </dgm:pt>
    <dgm:pt modelId="{94A4AE66-6BD6-42C5-BB4A-2EC3B4CE0F84}" type="pres">
      <dgm:prSet presAssocID="{1307AD96-752E-459D-9CE1-6C1CB78B3BE2}" presName="parentText" presStyleLbl="node1" presStyleIdx="1" presStyleCnt="5">
        <dgm:presLayoutVars>
          <dgm:chMax val="0"/>
          <dgm:bulletEnabled val="1"/>
        </dgm:presLayoutVars>
      </dgm:prSet>
      <dgm:spPr/>
      <dgm:t>
        <a:bodyPr/>
        <a:lstStyle/>
        <a:p>
          <a:endParaRPr lang="de-DE"/>
        </a:p>
      </dgm:t>
    </dgm:pt>
    <dgm:pt modelId="{5F3EDE2A-2A2C-4954-A5D4-2C1A95ED75B0}" type="pres">
      <dgm:prSet presAssocID="{1307AD96-752E-459D-9CE1-6C1CB78B3BE2}" presName="negativeSpace" presStyleCnt="0"/>
      <dgm:spPr/>
    </dgm:pt>
    <dgm:pt modelId="{8E0BE7D1-095B-40E0-838B-7E0FDF05FA9A}" type="pres">
      <dgm:prSet presAssocID="{1307AD96-752E-459D-9CE1-6C1CB78B3BE2}" presName="childText" presStyleLbl="conFgAcc1" presStyleIdx="1" presStyleCnt="5">
        <dgm:presLayoutVars>
          <dgm:bulletEnabled val="1"/>
        </dgm:presLayoutVars>
      </dgm:prSet>
      <dgm:spPr/>
    </dgm:pt>
    <dgm:pt modelId="{2E42CBB4-918E-4BE6-A343-2E1FEDCCCB8F}" type="pres">
      <dgm:prSet presAssocID="{DDAA4130-37D5-4E0F-B79B-1FD35B80D5EC}" presName="spaceBetweenRectangles" presStyleCnt="0"/>
      <dgm:spPr/>
    </dgm:pt>
    <dgm:pt modelId="{E2F4BF7B-28A5-44BC-A9A2-9D284074934E}" type="pres">
      <dgm:prSet presAssocID="{7EF081B3-ED38-4141-B182-D50D6D1FC555}" presName="parentLin" presStyleCnt="0"/>
      <dgm:spPr/>
    </dgm:pt>
    <dgm:pt modelId="{A7A054AA-0022-4ABE-BC93-79BE0B513E81}" type="pres">
      <dgm:prSet presAssocID="{7EF081B3-ED38-4141-B182-D50D6D1FC555}" presName="parentLeftMargin" presStyleLbl="node1" presStyleIdx="1" presStyleCnt="5"/>
      <dgm:spPr/>
      <dgm:t>
        <a:bodyPr/>
        <a:lstStyle/>
        <a:p>
          <a:endParaRPr lang="de-DE"/>
        </a:p>
      </dgm:t>
    </dgm:pt>
    <dgm:pt modelId="{97A2E4E9-B999-4DF0-B0FF-797A43849DF0}" type="pres">
      <dgm:prSet presAssocID="{7EF081B3-ED38-4141-B182-D50D6D1FC555}" presName="parentText" presStyleLbl="node1" presStyleIdx="2" presStyleCnt="5">
        <dgm:presLayoutVars>
          <dgm:chMax val="0"/>
          <dgm:bulletEnabled val="1"/>
        </dgm:presLayoutVars>
      </dgm:prSet>
      <dgm:spPr/>
      <dgm:t>
        <a:bodyPr/>
        <a:lstStyle/>
        <a:p>
          <a:endParaRPr lang="de-DE"/>
        </a:p>
      </dgm:t>
    </dgm:pt>
    <dgm:pt modelId="{15F31D60-E459-4C58-8942-1F4A1EDD8A85}" type="pres">
      <dgm:prSet presAssocID="{7EF081B3-ED38-4141-B182-D50D6D1FC555}" presName="negativeSpace" presStyleCnt="0"/>
      <dgm:spPr/>
    </dgm:pt>
    <dgm:pt modelId="{27EED331-0E60-445B-B48B-1D61B8313C4D}" type="pres">
      <dgm:prSet presAssocID="{7EF081B3-ED38-4141-B182-D50D6D1FC555}" presName="childText" presStyleLbl="conFgAcc1" presStyleIdx="2" presStyleCnt="5" custLinFactNeighborX="12124" custLinFactNeighborY="18622">
        <dgm:presLayoutVars>
          <dgm:bulletEnabled val="1"/>
        </dgm:presLayoutVars>
      </dgm:prSet>
      <dgm:spPr/>
      <dgm:t>
        <a:bodyPr/>
        <a:lstStyle/>
        <a:p>
          <a:endParaRPr lang="de-DE"/>
        </a:p>
      </dgm:t>
    </dgm:pt>
    <dgm:pt modelId="{7EA8E8CB-8436-454F-8D54-67B0AAC7EE48}" type="pres">
      <dgm:prSet presAssocID="{A835F8A9-4B17-4B06-AE7C-EB38FCDAE964}" presName="spaceBetweenRectangles" presStyleCnt="0"/>
      <dgm:spPr/>
    </dgm:pt>
    <dgm:pt modelId="{CFE6A8FD-C160-42A4-B1DC-918CAC274323}" type="pres">
      <dgm:prSet presAssocID="{3CF9F513-595B-4B81-8C7A-650E977E917F}" presName="parentLin" presStyleCnt="0"/>
      <dgm:spPr/>
    </dgm:pt>
    <dgm:pt modelId="{3FA91A40-1A38-4F71-91A9-B622AC104155}" type="pres">
      <dgm:prSet presAssocID="{3CF9F513-595B-4B81-8C7A-650E977E917F}" presName="parentLeftMargin" presStyleLbl="node1" presStyleIdx="2" presStyleCnt="5"/>
      <dgm:spPr/>
      <dgm:t>
        <a:bodyPr/>
        <a:lstStyle/>
        <a:p>
          <a:endParaRPr lang="de-DE"/>
        </a:p>
      </dgm:t>
    </dgm:pt>
    <dgm:pt modelId="{F6C9AFDA-9E0D-4F49-9D3B-E5CC76A89D13}" type="pres">
      <dgm:prSet presAssocID="{3CF9F513-595B-4B81-8C7A-650E977E917F}" presName="parentText" presStyleLbl="node1" presStyleIdx="3" presStyleCnt="5">
        <dgm:presLayoutVars>
          <dgm:chMax val="0"/>
          <dgm:bulletEnabled val="1"/>
        </dgm:presLayoutVars>
      </dgm:prSet>
      <dgm:spPr/>
      <dgm:t>
        <a:bodyPr/>
        <a:lstStyle/>
        <a:p>
          <a:endParaRPr lang="de-DE"/>
        </a:p>
      </dgm:t>
    </dgm:pt>
    <dgm:pt modelId="{5194918B-D96B-4D37-99FB-B5CBF68505AF}" type="pres">
      <dgm:prSet presAssocID="{3CF9F513-595B-4B81-8C7A-650E977E917F}" presName="negativeSpace" presStyleCnt="0"/>
      <dgm:spPr/>
    </dgm:pt>
    <dgm:pt modelId="{8489F666-874C-45A7-AFB0-EF820EC3EA3C}" type="pres">
      <dgm:prSet presAssocID="{3CF9F513-595B-4B81-8C7A-650E977E917F}" presName="childText" presStyleLbl="conFgAcc1" presStyleIdx="3" presStyleCnt="5">
        <dgm:presLayoutVars>
          <dgm:bulletEnabled val="1"/>
        </dgm:presLayoutVars>
      </dgm:prSet>
      <dgm:spPr/>
    </dgm:pt>
    <dgm:pt modelId="{D6AD750C-8167-496E-A7AF-F750C376A31F}" type="pres">
      <dgm:prSet presAssocID="{D6303BC7-B6FC-4AB1-A627-7B2C632154DF}" presName="spaceBetweenRectangles" presStyleCnt="0"/>
      <dgm:spPr/>
    </dgm:pt>
    <dgm:pt modelId="{B918BBF6-D65E-488D-AA10-673B8E83899E}" type="pres">
      <dgm:prSet presAssocID="{F9D837D7-2B60-4775-BD62-4F698BBEE63D}" presName="parentLin" presStyleCnt="0"/>
      <dgm:spPr/>
    </dgm:pt>
    <dgm:pt modelId="{538C142C-D101-4347-8BA5-6D48C9E2825C}" type="pres">
      <dgm:prSet presAssocID="{F9D837D7-2B60-4775-BD62-4F698BBEE63D}" presName="parentLeftMargin" presStyleLbl="node1" presStyleIdx="3" presStyleCnt="5"/>
      <dgm:spPr/>
      <dgm:t>
        <a:bodyPr/>
        <a:lstStyle/>
        <a:p>
          <a:endParaRPr lang="de-DE"/>
        </a:p>
      </dgm:t>
    </dgm:pt>
    <dgm:pt modelId="{DB32773F-6349-4AAE-98E4-089068AF4C9E}" type="pres">
      <dgm:prSet presAssocID="{F9D837D7-2B60-4775-BD62-4F698BBEE63D}" presName="parentText" presStyleLbl="node1" presStyleIdx="4" presStyleCnt="5">
        <dgm:presLayoutVars>
          <dgm:chMax val="0"/>
          <dgm:bulletEnabled val="1"/>
        </dgm:presLayoutVars>
      </dgm:prSet>
      <dgm:spPr/>
      <dgm:t>
        <a:bodyPr/>
        <a:lstStyle/>
        <a:p>
          <a:endParaRPr lang="de-DE"/>
        </a:p>
      </dgm:t>
    </dgm:pt>
    <dgm:pt modelId="{5FE9A3A3-1C81-4249-8715-EC73A05118FA}" type="pres">
      <dgm:prSet presAssocID="{F9D837D7-2B60-4775-BD62-4F698BBEE63D}" presName="negativeSpace" presStyleCnt="0"/>
      <dgm:spPr/>
    </dgm:pt>
    <dgm:pt modelId="{3D7E8A10-1A9A-4707-A034-8D56EAF8535D}" type="pres">
      <dgm:prSet presAssocID="{F9D837D7-2B60-4775-BD62-4F698BBEE63D}" presName="childText" presStyleLbl="conFgAcc1" presStyleIdx="4" presStyleCnt="5">
        <dgm:presLayoutVars>
          <dgm:bulletEnabled val="1"/>
        </dgm:presLayoutVars>
      </dgm:prSet>
      <dgm:spPr/>
    </dgm:pt>
  </dgm:ptLst>
  <dgm:cxnLst>
    <dgm:cxn modelId="{135676AF-BF88-45B8-B981-627FF5764CED}" type="presOf" srcId="{F9D837D7-2B60-4775-BD62-4F698BBEE63D}" destId="{538C142C-D101-4347-8BA5-6D48C9E2825C}" srcOrd="0" destOrd="0" presId="urn:microsoft.com/office/officeart/2005/8/layout/list1"/>
    <dgm:cxn modelId="{CE11EAAA-8E6C-4942-975A-67EBF212E667}" type="presOf" srcId="{5649A58F-980F-4F50-8961-C17CFA3C425A}" destId="{2839773D-10CC-4258-AC20-172AD9A70970}" srcOrd="1" destOrd="0" presId="urn:microsoft.com/office/officeart/2005/8/layout/list1"/>
    <dgm:cxn modelId="{98371662-72EC-400B-B6D4-19AAE85EED04}" srcId="{9B8BE886-F6C4-481A-9498-E63E34F63389}" destId="{3CF9F513-595B-4B81-8C7A-650E977E917F}" srcOrd="3" destOrd="0" parTransId="{6F9B5DAD-2B31-4F72-975D-FC51928F42AB}" sibTransId="{D6303BC7-B6FC-4AB1-A627-7B2C632154DF}"/>
    <dgm:cxn modelId="{796F6260-BB07-4431-99E7-4F3513900AD5}" type="presOf" srcId="{3CF9F513-595B-4B81-8C7A-650E977E917F}" destId="{3FA91A40-1A38-4F71-91A9-B622AC104155}" srcOrd="0" destOrd="0" presId="urn:microsoft.com/office/officeart/2005/8/layout/list1"/>
    <dgm:cxn modelId="{4C75701D-4083-48B9-B8CE-E4A22BEDEF59}" type="presOf" srcId="{1307AD96-752E-459D-9CE1-6C1CB78B3BE2}" destId="{94A4AE66-6BD6-42C5-BB4A-2EC3B4CE0F84}" srcOrd="1" destOrd="0" presId="urn:microsoft.com/office/officeart/2005/8/layout/list1"/>
    <dgm:cxn modelId="{5D5E70B4-2F9D-4FCC-86F8-668E977E127E}" type="presOf" srcId="{3CF9F513-595B-4B81-8C7A-650E977E917F}" destId="{F6C9AFDA-9E0D-4F49-9D3B-E5CC76A89D13}" srcOrd="1" destOrd="0" presId="urn:microsoft.com/office/officeart/2005/8/layout/list1"/>
    <dgm:cxn modelId="{C536C2B9-AB45-49E7-8E6B-5C41B47B204A}" type="presOf" srcId="{9B8BE886-F6C4-481A-9498-E63E34F63389}" destId="{9773C860-383C-4EE1-A385-66ADE695EC00}" srcOrd="0" destOrd="0" presId="urn:microsoft.com/office/officeart/2005/8/layout/list1"/>
    <dgm:cxn modelId="{62B71774-468E-4E35-A177-1013AE383C42}" type="presOf" srcId="{7EF081B3-ED38-4141-B182-D50D6D1FC555}" destId="{97A2E4E9-B999-4DF0-B0FF-797A43849DF0}" srcOrd="1" destOrd="0" presId="urn:microsoft.com/office/officeart/2005/8/layout/list1"/>
    <dgm:cxn modelId="{4D5467B8-3554-43E9-8A74-2D3D4C182B63}" srcId="{9B8BE886-F6C4-481A-9498-E63E34F63389}" destId="{F9D837D7-2B60-4775-BD62-4F698BBEE63D}" srcOrd="4" destOrd="0" parTransId="{19188FB2-2F5E-4B47-A0C1-54B35BA85B73}" sibTransId="{5010BE40-022E-4D3A-98B8-253A7380AAA7}"/>
    <dgm:cxn modelId="{F2808AC7-E6B7-4899-B545-9D5E9074D942}" srcId="{7EF081B3-ED38-4141-B182-D50D6D1FC555}" destId="{FB73E936-C84F-4755-ADFA-D5DDFDE167B7}" srcOrd="0" destOrd="0" parTransId="{2A9C9E51-EA7A-45A9-9B31-B226D287ADD7}" sibTransId="{A7443E95-0C87-4A55-85AB-B668C5065FF7}"/>
    <dgm:cxn modelId="{87BBFFCD-D4AF-427C-8276-BF7E7EAE98C8}" type="presOf" srcId="{7EF081B3-ED38-4141-B182-D50D6D1FC555}" destId="{A7A054AA-0022-4ABE-BC93-79BE0B513E81}" srcOrd="0" destOrd="0" presId="urn:microsoft.com/office/officeart/2005/8/layout/list1"/>
    <dgm:cxn modelId="{765E845B-4294-47DC-8F63-535CAA0C3399}" srcId="{9B8BE886-F6C4-481A-9498-E63E34F63389}" destId="{7EF081B3-ED38-4141-B182-D50D6D1FC555}" srcOrd="2" destOrd="0" parTransId="{644E5B6D-8F25-4A63-B105-8163BCFCBB9D}" sibTransId="{A835F8A9-4B17-4B06-AE7C-EB38FCDAE964}"/>
    <dgm:cxn modelId="{7114A451-B90E-4592-96B2-34F7E47C66CE}" type="presOf" srcId="{FB73E936-C84F-4755-ADFA-D5DDFDE167B7}" destId="{27EED331-0E60-445B-B48B-1D61B8313C4D}" srcOrd="0" destOrd="0" presId="urn:microsoft.com/office/officeart/2005/8/layout/list1"/>
    <dgm:cxn modelId="{6F1584E8-3D8A-48E4-8546-FA35CF9C6F48}" srcId="{9B8BE886-F6C4-481A-9498-E63E34F63389}" destId="{1307AD96-752E-459D-9CE1-6C1CB78B3BE2}" srcOrd="1" destOrd="0" parTransId="{35089707-89D7-4604-9228-B6933B5394C9}" sibTransId="{DDAA4130-37D5-4E0F-B79B-1FD35B80D5EC}"/>
    <dgm:cxn modelId="{C362E606-FA49-433A-85FF-F37C470FAAC8}" type="presOf" srcId="{1307AD96-752E-459D-9CE1-6C1CB78B3BE2}" destId="{BE35E60E-FAD0-4E90-B138-A62708956568}" srcOrd="0" destOrd="0" presId="urn:microsoft.com/office/officeart/2005/8/layout/list1"/>
    <dgm:cxn modelId="{4511F48D-709E-45CA-A4CC-26F9CD372BA3}" srcId="{9B8BE886-F6C4-481A-9498-E63E34F63389}" destId="{5649A58F-980F-4F50-8961-C17CFA3C425A}" srcOrd="0" destOrd="0" parTransId="{6FC5FE95-0422-4552-A2C4-8E3F7A95244D}" sibTransId="{8DDEFB82-55A2-4AD1-9790-AD39B1FA73C1}"/>
    <dgm:cxn modelId="{E16D2ADA-AAD3-4497-BFA0-D31E9DBE8A4F}" type="presOf" srcId="{5649A58F-980F-4F50-8961-C17CFA3C425A}" destId="{69114D36-D472-46AC-BAC0-B556D14CB647}" srcOrd="0" destOrd="0" presId="urn:microsoft.com/office/officeart/2005/8/layout/list1"/>
    <dgm:cxn modelId="{0C648D26-54E7-4CF8-88C0-FF6556F61E10}" type="presOf" srcId="{F9D837D7-2B60-4775-BD62-4F698BBEE63D}" destId="{DB32773F-6349-4AAE-98E4-089068AF4C9E}" srcOrd="1" destOrd="0" presId="urn:microsoft.com/office/officeart/2005/8/layout/list1"/>
    <dgm:cxn modelId="{6FE331EA-2DC6-43C6-8F0E-F89ED28024D5}" type="presParOf" srcId="{9773C860-383C-4EE1-A385-66ADE695EC00}" destId="{85914FAC-15FF-4F71-ADD2-0776FA25F2A2}" srcOrd="0" destOrd="0" presId="urn:microsoft.com/office/officeart/2005/8/layout/list1"/>
    <dgm:cxn modelId="{D2CD224E-A65E-475F-A8AD-5DD3245480E8}" type="presParOf" srcId="{85914FAC-15FF-4F71-ADD2-0776FA25F2A2}" destId="{69114D36-D472-46AC-BAC0-B556D14CB647}" srcOrd="0" destOrd="0" presId="urn:microsoft.com/office/officeart/2005/8/layout/list1"/>
    <dgm:cxn modelId="{FC26025E-73C8-4455-8219-D8EBA64A6CCA}" type="presParOf" srcId="{85914FAC-15FF-4F71-ADD2-0776FA25F2A2}" destId="{2839773D-10CC-4258-AC20-172AD9A70970}" srcOrd="1" destOrd="0" presId="urn:microsoft.com/office/officeart/2005/8/layout/list1"/>
    <dgm:cxn modelId="{DF975942-78D9-413B-9760-4E2B7BCD5048}" type="presParOf" srcId="{9773C860-383C-4EE1-A385-66ADE695EC00}" destId="{CDE449BA-BC48-46D7-813B-72912FA6F1E2}" srcOrd="1" destOrd="0" presId="urn:microsoft.com/office/officeart/2005/8/layout/list1"/>
    <dgm:cxn modelId="{86A90CDF-749D-418F-8A10-1178A0EA93D1}" type="presParOf" srcId="{9773C860-383C-4EE1-A385-66ADE695EC00}" destId="{1E4BF33F-8E3A-4B4E-ACBF-0199DEF761FC}" srcOrd="2" destOrd="0" presId="urn:microsoft.com/office/officeart/2005/8/layout/list1"/>
    <dgm:cxn modelId="{9C73DA7D-266E-4B38-99C2-D60B82586A79}" type="presParOf" srcId="{9773C860-383C-4EE1-A385-66ADE695EC00}" destId="{99A3A2E0-3831-44C7-BB8B-514D80FDA3DF}" srcOrd="3" destOrd="0" presId="urn:microsoft.com/office/officeart/2005/8/layout/list1"/>
    <dgm:cxn modelId="{78B8B19C-A334-432F-8AFB-2E40759787AE}" type="presParOf" srcId="{9773C860-383C-4EE1-A385-66ADE695EC00}" destId="{F4C7F715-AF46-4B60-BB02-291CA28BA372}" srcOrd="4" destOrd="0" presId="urn:microsoft.com/office/officeart/2005/8/layout/list1"/>
    <dgm:cxn modelId="{88C31538-88A2-4DBB-9FA5-7C9A4B6B6B9C}" type="presParOf" srcId="{F4C7F715-AF46-4B60-BB02-291CA28BA372}" destId="{BE35E60E-FAD0-4E90-B138-A62708956568}" srcOrd="0" destOrd="0" presId="urn:microsoft.com/office/officeart/2005/8/layout/list1"/>
    <dgm:cxn modelId="{7B8CDA33-B427-4966-95E3-6A015506A185}" type="presParOf" srcId="{F4C7F715-AF46-4B60-BB02-291CA28BA372}" destId="{94A4AE66-6BD6-42C5-BB4A-2EC3B4CE0F84}" srcOrd="1" destOrd="0" presId="urn:microsoft.com/office/officeart/2005/8/layout/list1"/>
    <dgm:cxn modelId="{312633F0-4C2D-43C9-9211-9A40EF52DCD5}" type="presParOf" srcId="{9773C860-383C-4EE1-A385-66ADE695EC00}" destId="{5F3EDE2A-2A2C-4954-A5D4-2C1A95ED75B0}" srcOrd="5" destOrd="0" presId="urn:microsoft.com/office/officeart/2005/8/layout/list1"/>
    <dgm:cxn modelId="{40D393F6-070B-4DD3-B794-693AC7D3743B}" type="presParOf" srcId="{9773C860-383C-4EE1-A385-66ADE695EC00}" destId="{8E0BE7D1-095B-40E0-838B-7E0FDF05FA9A}" srcOrd="6" destOrd="0" presId="urn:microsoft.com/office/officeart/2005/8/layout/list1"/>
    <dgm:cxn modelId="{3D42CBB7-9CDF-430D-923B-F7F56A8B0892}" type="presParOf" srcId="{9773C860-383C-4EE1-A385-66ADE695EC00}" destId="{2E42CBB4-918E-4BE6-A343-2E1FEDCCCB8F}" srcOrd="7" destOrd="0" presId="urn:microsoft.com/office/officeart/2005/8/layout/list1"/>
    <dgm:cxn modelId="{534A407A-F78C-42DE-AAEE-4BAC3ED360B1}" type="presParOf" srcId="{9773C860-383C-4EE1-A385-66ADE695EC00}" destId="{E2F4BF7B-28A5-44BC-A9A2-9D284074934E}" srcOrd="8" destOrd="0" presId="urn:microsoft.com/office/officeart/2005/8/layout/list1"/>
    <dgm:cxn modelId="{E13D1D85-7BEB-4217-80B5-C08649409F07}" type="presParOf" srcId="{E2F4BF7B-28A5-44BC-A9A2-9D284074934E}" destId="{A7A054AA-0022-4ABE-BC93-79BE0B513E81}" srcOrd="0" destOrd="0" presId="urn:microsoft.com/office/officeart/2005/8/layout/list1"/>
    <dgm:cxn modelId="{0E7B504C-D95C-4B87-8E16-92F66FB72143}" type="presParOf" srcId="{E2F4BF7B-28A5-44BC-A9A2-9D284074934E}" destId="{97A2E4E9-B999-4DF0-B0FF-797A43849DF0}" srcOrd="1" destOrd="0" presId="urn:microsoft.com/office/officeart/2005/8/layout/list1"/>
    <dgm:cxn modelId="{5A73CA7B-5CAA-43AE-A75E-82199899E748}" type="presParOf" srcId="{9773C860-383C-4EE1-A385-66ADE695EC00}" destId="{15F31D60-E459-4C58-8942-1F4A1EDD8A85}" srcOrd="9" destOrd="0" presId="urn:microsoft.com/office/officeart/2005/8/layout/list1"/>
    <dgm:cxn modelId="{517CD5BE-49F5-4889-8140-86985E64A969}" type="presParOf" srcId="{9773C860-383C-4EE1-A385-66ADE695EC00}" destId="{27EED331-0E60-445B-B48B-1D61B8313C4D}" srcOrd="10" destOrd="0" presId="urn:microsoft.com/office/officeart/2005/8/layout/list1"/>
    <dgm:cxn modelId="{E1571538-7D0D-4783-94BE-F737ECD9C253}" type="presParOf" srcId="{9773C860-383C-4EE1-A385-66ADE695EC00}" destId="{7EA8E8CB-8436-454F-8D54-67B0AAC7EE48}" srcOrd="11" destOrd="0" presId="urn:microsoft.com/office/officeart/2005/8/layout/list1"/>
    <dgm:cxn modelId="{4A8DB716-AFAD-4762-97C1-BB6576354488}" type="presParOf" srcId="{9773C860-383C-4EE1-A385-66ADE695EC00}" destId="{CFE6A8FD-C160-42A4-B1DC-918CAC274323}" srcOrd="12" destOrd="0" presId="urn:microsoft.com/office/officeart/2005/8/layout/list1"/>
    <dgm:cxn modelId="{9BF909A4-1B35-483A-A0CD-BF197F61994F}" type="presParOf" srcId="{CFE6A8FD-C160-42A4-B1DC-918CAC274323}" destId="{3FA91A40-1A38-4F71-91A9-B622AC104155}" srcOrd="0" destOrd="0" presId="urn:microsoft.com/office/officeart/2005/8/layout/list1"/>
    <dgm:cxn modelId="{8CFAA625-7384-466C-8598-D8C4E57D6618}" type="presParOf" srcId="{CFE6A8FD-C160-42A4-B1DC-918CAC274323}" destId="{F6C9AFDA-9E0D-4F49-9D3B-E5CC76A89D13}" srcOrd="1" destOrd="0" presId="urn:microsoft.com/office/officeart/2005/8/layout/list1"/>
    <dgm:cxn modelId="{79C90EE2-A8F5-446A-A92A-51EF84EED60B}" type="presParOf" srcId="{9773C860-383C-4EE1-A385-66ADE695EC00}" destId="{5194918B-D96B-4D37-99FB-B5CBF68505AF}" srcOrd="13" destOrd="0" presId="urn:microsoft.com/office/officeart/2005/8/layout/list1"/>
    <dgm:cxn modelId="{54C15239-F218-49EA-81F1-95A04CB5CE61}" type="presParOf" srcId="{9773C860-383C-4EE1-A385-66ADE695EC00}" destId="{8489F666-874C-45A7-AFB0-EF820EC3EA3C}" srcOrd="14" destOrd="0" presId="urn:microsoft.com/office/officeart/2005/8/layout/list1"/>
    <dgm:cxn modelId="{BE1A5F4B-D38B-4093-9147-62B8F2D9DE77}" type="presParOf" srcId="{9773C860-383C-4EE1-A385-66ADE695EC00}" destId="{D6AD750C-8167-496E-A7AF-F750C376A31F}" srcOrd="15" destOrd="0" presId="urn:microsoft.com/office/officeart/2005/8/layout/list1"/>
    <dgm:cxn modelId="{C48D17A1-69C8-4AA3-800E-052DFEEC2EFD}" type="presParOf" srcId="{9773C860-383C-4EE1-A385-66ADE695EC00}" destId="{B918BBF6-D65E-488D-AA10-673B8E83899E}" srcOrd="16" destOrd="0" presId="urn:microsoft.com/office/officeart/2005/8/layout/list1"/>
    <dgm:cxn modelId="{72E29CEC-6A6F-48CF-95E3-71F43BAAC92E}" type="presParOf" srcId="{B918BBF6-D65E-488D-AA10-673B8E83899E}" destId="{538C142C-D101-4347-8BA5-6D48C9E2825C}" srcOrd="0" destOrd="0" presId="urn:microsoft.com/office/officeart/2005/8/layout/list1"/>
    <dgm:cxn modelId="{F68EE3A1-4B9B-44B6-B931-9B12FFBE9DF1}" type="presParOf" srcId="{B918BBF6-D65E-488D-AA10-673B8E83899E}" destId="{DB32773F-6349-4AAE-98E4-089068AF4C9E}" srcOrd="1" destOrd="0" presId="urn:microsoft.com/office/officeart/2005/8/layout/list1"/>
    <dgm:cxn modelId="{CAE55008-07FD-472B-A182-38BF3243EB8E}" type="presParOf" srcId="{9773C860-383C-4EE1-A385-66ADE695EC00}" destId="{5FE9A3A3-1C81-4249-8715-EC73A05118FA}" srcOrd="17" destOrd="0" presId="urn:microsoft.com/office/officeart/2005/8/layout/list1"/>
    <dgm:cxn modelId="{88C29A5A-466A-4D06-9054-FD8E01600F4A}" type="presParOf" srcId="{9773C860-383C-4EE1-A385-66ADE695EC00}" destId="{3D7E8A10-1A9A-4707-A034-8D56EAF8535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48F9ED-8BC7-194A-A2CA-5BFDD24EE678}" type="datetimeFigureOut">
              <a:rPr lang="de-DE" smtClean="0"/>
              <a:t>06.10.2017</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71283F-A19F-C04F-9664-08710EC63F38}" type="slidenum">
              <a:rPr lang="de-DE" smtClean="0"/>
              <a:t>‹Nr.›</a:t>
            </a:fld>
            <a:endParaRPr lang="de-DE"/>
          </a:p>
        </p:txBody>
      </p:sp>
    </p:spTree>
    <p:extLst>
      <p:ext uri="{BB962C8B-B14F-4D97-AF65-F5344CB8AC3E}">
        <p14:creationId xmlns:p14="http://schemas.microsoft.com/office/powerpoint/2010/main" val="27714594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15A16-C74D-A44D-B0F8-CDA65A9A20E8}" type="datetimeFigureOut">
              <a:rPr lang="de-DE" smtClean="0"/>
              <a:t>06.10.2017</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AAC41D-F293-DA46-B757-26F971DC4922}" type="slidenum">
              <a:rPr lang="de-DE" smtClean="0"/>
              <a:t>‹Nr.›</a:t>
            </a:fld>
            <a:endParaRPr lang="de-DE"/>
          </a:p>
        </p:txBody>
      </p:sp>
    </p:spTree>
    <p:extLst>
      <p:ext uri="{BB962C8B-B14F-4D97-AF65-F5344CB8AC3E}">
        <p14:creationId xmlns:p14="http://schemas.microsoft.com/office/powerpoint/2010/main" val="121594516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DAAC41D-F293-DA46-B757-26F971DC4922}" type="slidenum">
              <a:rPr lang="de-DE" smtClean="0"/>
              <a:t>1</a:t>
            </a:fld>
            <a:endParaRPr lang="de-DE"/>
          </a:p>
        </p:txBody>
      </p:sp>
    </p:spTree>
    <p:extLst>
      <p:ext uri="{BB962C8B-B14F-4D97-AF65-F5344CB8AC3E}">
        <p14:creationId xmlns:p14="http://schemas.microsoft.com/office/powerpoint/2010/main" val="3791215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4:</a:t>
            </a:r>
          </a:p>
          <a:p>
            <a:r>
              <a:rPr lang="de-DE" dirty="0" smtClean="0"/>
              <a:t>„Die kapitalistische Wirtschaftsweise beruht auf der strukturellen Ausbeutung der menschlichen Arbeit durch diejenigen, die politische und ökonomische Macht zu ihren Gunsten ausüben und daraus ihren Profit ziehen. Die Ausweitung der Märkte, der Warenproduktion und der Geldwirtschaft bedeutet eine Verkehrung von Zweck und Mittel: Die hergestellten Güter dienen nur nebensächlich der Befriedigung menschlicher Bedürfnisse. Hauptsächlich geht es um die Vermehrung von Geld als Kapital. Dieser Prozess der Kapitalvermehrung ist zum Selbstzweck geworden. Die menschliche Arbeitskraft ist Mittel zu diesem Zweck. Es entsteht ein System der Unfreiheit. Kapital und Arbeit werden vom Selbstzweck der Geldvermehrung beherrscht. Diese Herrschaft findet ihren Ausdruck in der Verfügung über Eigentum und Besitz, in der Aneignung des Mehrwerts der Arbeit durch das Kapital und in der Verwandlung von Gemeinschaftsgütern in Waren. Hauptakteure sind dabei Großkonzerne. Sie beugen das Recht zu ihren Gunsten, korrumpieren, setzen demokratische Verfahren außer Kraft und nehmen Staat und Politik in ihre Dienste. Sie zentrieren ihre Marktmacht und unterlaufen den Wettbewerb. Die „global </a:t>
            </a:r>
            <a:r>
              <a:rPr lang="de-DE" dirty="0" err="1" smtClean="0"/>
              <a:t>players</a:t>
            </a:r>
            <a:r>
              <a:rPr lang="de-DE" dirty="0" smtClean="0"/>
              <a:t>“ verdrängen die kleinen und mittelständischen Unternehmen. Entstanden ist so eine Oligarchie: die Herrschaft einer kleinen Gruppe von weltweit agierenden Finanzkapitalbesitzern, die unsere demokratische Ordnung schädigen.“</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10</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5:</a:t>
            </a:r>
          </a:p>
          <a:p>
            <a:r>
              <a:rPr lang="de-DE" dirty="0" smtClean="0"/>
              <a:t>„Diese Entwicklung wird beschleunigt durch die Vertreter der marktradikalen Doktrin. Diese präsentiert sich als Heilslehre mit quasi religiösem Charakter: Der allmächtige Gott „Markt“ wird alles richten, und er verlangt Opfer! Die Arbeitsmärkte werden dereguliert, multinationale Konzerne mit Steuergeschenken belohnt und eine Umverteilung von unten nach oben betrieben. Machtmonopole werden errichtet und Gemeinschaftsgüter in Privatbesitz überführt. Die Schöpfung wird auf dem Altar der Wirtschaft geopfert. Der soziale Zusammenhalt wird geschädigt. Arme und Arbeitssuchende werden als „Überflüssige“ verachtet. „Die Gier nach Macht und Besitz kennt keine Grenzen.“  Das Gemeinwohl besitzt keinen Wert mehr. Die Wachstumsideologie zwingt die Menschen in die Tretmühle des „Immer-mehr-Habens“. Durch den „Fetischismus des Geldes“ entsteht die „Diktatur einer Wirtschaft ohne Gesicht und ohne ein wirklich menschliches Ziel“,  entstehen Gewalt, Angst und soziale Spaltung. Papst Franziskus hat diesen Befund in seiner Rede auf dem III. Welttreffen sozialer Bewegungen zugespitzt: „Das System ist terroristisch.“ (Zitate Papst Franziskus)</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11</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6:</a:t>
            </a:r>
          </a:p>
          <a:p>
            <a:r>
              <a:rPr lang="de-DE" sz="1100" dirty="0" smtClean="0"/>
              <a:t>„Die Folge der Diktatur dieser Wirtschaft ohne menschliches Ziel für die Gesellschaft ist eine strukturelle  soziale Spaltung und eine Zunahme der Ungleichheit – auch bei uns.  Die Konzentration des Vermögens nimmt zu. Die acht reichsten Männer der Erde besitzen so viel wie die ärmere Hälfte der Weltbevölkerung von rund 3,6 Milliarden Menschen zusammen. Ein Prozent der Weltbevölkerung besitzt die Hälfte des Weltvermögens.  Die reichsten zehn Prozent der Haushalte bei uns in Deutschland verfügen über 64 Prozent der Vermögen.  Der „Reichtum entsteht ungleich und konzentriert auf Grund gesellschaftlicher Macht.“  Besonders problematisch dabei ist der Sachverhalt, dass die politischen Einflussmöglichkeiten eng verbunden mit der Höhe des Vermögens sind – die Interessen von Armen werden in der Politik nicht berücksichtigt. Einkommen von Arbeitnehmer*innen werden zugunsten der Kapitalbesitzenden umverteilt. Immer weniger Erwerbstätige können von ihrer Arbeit menschenwürdig leben. Die prekäre Beschäftigung weitet sich aus. Die geschlechtshierarchische Arbeitsteilung zwischen Frauen und Männern ist bei weitem noch nicht überwunden. Durch das Leitbild „Arbeit 4.0“ wächst wieder der Druck, dass sich die Arbeitenden dem Takt der Maschinen anpassen müssen oder durch Automatisierung sogar ihren Arbeitsplatz ganz verlieren. Propagiert wird das Zukunftsbild einer „Arbeit 4.0“, in der sich die Arbeitenden dem Takt der Maschinen anpassen oder durch Automatisierung ganz wegfallen. Die Flexibilisierungsanforderungen der Betriebe steigen. Das Versprechen der Freiheit nach selbstbestimmter Zeit wird nicht eingelöst. Viele werden abgehängt, fühlen sich ohnmächtig und sozial deklassiert, da über ihre Köpfe hinweg über ihr Arbeiten und Leben entschieden wird. So wächst das Misstrauen gegenüber den wirtschaftlichen Eliten, der politischen Klasse und gegenüber der Demokratie selbst. Es bildet einen Nährboden für Rassismus und Ausgrenzung und nicht zuletzt für den Aufstieg rechtsextremer und rechtspopulistischer Parteien.“</a:t>
            </a:r>
            <a:endParaRPr lang="de-DE" sz="1100" dirty="0"/>
          </a:p>
        </p:txBody>
      </p:sp>
      <p:sp>
        <p:nvSpPr>
          <p:cNvPr id="4" name="Foliennummernplatzhalter 3"/>
          <p:cNvSpPr>
            <a:spLocks noGrp="1"/>
          </p:cNvSpPr>
          <p:nvPr>
            <p:ph type="sldNum" sz="quarter" idx="10"/>
          </p:nvPr>
        </p:nvSpPr>
        <p:spPr/>
        <p:txBody>
          <a:bodyPr/>
          <a:lstStyle/>
          <a:p>
            <a:fld id="{6DAAC41D-F293-DA46-B757-26F971DC4922}" type="slidenum">
              <a:rPr lang="de-DE" smtClean="0"/>
              <a:t>12</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7:</a:t>
            </a:r>
          </a:p>
          <a:p>
            <a:r>
              <a:rPr lang="de-DE" dirty="0" smtClean="0"/>
              <a:t>„Die globale Machtkonzentration und die Ausübung von Macht und Herrschaft lähmen die dringend notwendigen Kräfte zur Veränderung hin zu einer sozial-ökologischen Wirtschaft, die solidarisch, gerecht und nachhaltig sein muss. Eine Veränderung ist dringend geboten, denn: Der Klimawandel hat heute schon dramatische Folgen. Pro Jahr gelangen sieben Millionen Tonnen Plastikmüll in die Weltmeere.</a:t>
            </a:r>
            <a:r>
              <a:rPr lang="de-DE" baseline="0" dirty="0" smtClean="0"/>
              <a:t> </a:t>
            </a:r>
            <a:r>
              <a:rPr lang="de-DE" dirty="0" smtClean="0"/>
              <a:t>Die Müllhalden dieser Welt quellen über durch unsere „Wegwerfkultur“.</a:t>
            </a:r>
            <a:r>
              <a:rPr lang="de-DE" baseline="0" dirty="0" smtClean="0"/>
              <a:t> </a:t>
            </a:r>
            <a:r>
              <a:rPr lang="de-DE" dirty="0" smtClean="0"/>
              <a:t>Die sozialen Konflikte nehmen zu. Über 65 Millionen Menschen sind weltweit auf der Flucht.  Die Reichen wollen helfen, aber nicht teilen. Die Armen und Ausgeschlossenen lassen sich nicht länger mit den leeren Versprechungen einer nachholenden Entwicklung abspeisen. Eine Abschottung der reichen Gesellschaften gegen diese Entwicklungen ist nicht möglich, es sei denn wir verraten unsere demokratischen, zivilisatorischen und vor allem christlichen Werte.“</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13</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Copyright Foto: M. Schäfers</a:t>
            </a:r>
          </a:p>
          <a:p>
            <a:r>
              <a:rPr lang="de-DE" dirty="0" smtClean="0"/>
              <a:t>Text Krefelder Beschluss Ziff. 8:</a:t>
            </a:r>
          </a:p>
          <a:p>
            <a:r>
              <a:rPr lang="de-DE" dirty="0" smtClean="0"/>
              <a:t>„Soziale und ökologische Verwerfungen sind untrennbar miteinander verbunden. Es geht nicht um einzelne Probleme, sondern um das ganze System. Papst Franziskus stellt die Frage: „Erkennen wir, dass dieses System die Logik des Gewinns um jeden Preis durchgesetzt hat, ohne an die soziale Ausschließung oder die Zerstörung der Natur zu denken?“ Seine Antwort lautet: „Ja, so ist es, ich beharre darauf, sagen wir es unerschrocken: Wir wollen eine Veränderung, eine wirkliche Veränderung, eine Veränderung der Strukturen. Dieses System ist nicht mehr hinzunehmen; die Campesinos ertragen es nicht, die Arbeiter ertragen es nicht, die Gemeinschaften ertragen es nicht, die Völker ertragen es nicht (…). Und ebenso wenig erträgt es die Erde (…).“  Es ist Zeit, die Systemfrage zu stellen!“</a:t>
            </a:r>
          </a:p>
          <a:p>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14</a:t>
            </a:fld>
            <a:endParaRPr lang="de-DE"/>
          </a:p>
        </p:txBody>
      </p:sp>
    </p:spTree>
    <p:extLst>
      <p:ext uri="{BB962C8B-B14F-4D97-AF65-F5344CB8AC3E}">
        <p14:creationId xmlns:p14="http://schemas.microsoft.com/office/powerpoint/2010/main" val="3204287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DAAC41D-F293-DA46-B757-26F971DC4922}" type="slidenum">
              <a:rPr lang="de-DE" smtClean="0"/>
              <a:t>15</a:t>
            </a:fld>
            <a:endParaRPr lang="de-DE"/>
          </a:p>
        </p:txBody>
      </p:sp>
    </p:spTree>
    <p:extLst>
      <p:ext uri="{BB962C8B-B14F-4D97-AF65-F5344CB8AC3E}">
        <p14:creationId xmlns:p14="http://schemas.microsoft.com/office/powerpoint/2010/main" val="3081017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Den jeweiligen Teilen</a:t>
            </a:r>
            <a:r>
              <a:rPr lang="de-DE" baseline="0" dirty="0" smtClean="0"/>
              <a:t> von „Sehen-Urteilen-Handeln“ sind Zitate aus der Bibel vorangestellt. </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16</a:t>
            </a:fld>
            <a:endParaRPr lang="de-DE"/>
          </a:p>
        </p:txBody>
      </p:sp>
    </p:spTree>
    <p:extLst>
      <p:ext uri="{BB962C8B-B14F-4D97-AF65-F5344CB8AC3E}">
        <p14:creationId xmlns:p14="http://schemas.microsoft.com/office/powerpoint/2010/main" val="1041135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9:</a:t>
            </a:r>
          </a:p>
          <a:p>
            <a:r>
              <a:rPr lang="de-DE" dirty="0" smtClean="0"/>
              <a:t>„Die Botschaft der Bibel ist die des befreienden Gottes. Die Urerfahrung ist die Befreiung des Volkes Israel aus dem ausbeuterischen und unterdrückerischen Macht- und Herrschaftssystem des Sklavenhauses Ägypten. Die durch die Mächtigen auferlegte Fronarbeit, die ausbeuterische Arbeit als Herrschafts- und Vernichtungsinstrument (Ex 1,13.14; Ex 5,6-21), hat durch die Befreiungstat Gottes ein Ende. Der Gott Israels steht für die Befreiung von Herrschaft, Unterdrückung und Sklaverei. Kein Mensch darf über einen anderen herrschen. Macht und Herrschaft kommt allein dem befreienden Gott zu.“</a:t>
            </a:r>
          </a:p>
        </p:txBody>
      </p:sp>
      <p:sp>
        <p:nvSpPr>
          <p:cNvPr id="4" name="Foliennummernplatzhalter 3"/>
          <p:cNvSpPr>
            <a:spLocks noGrp="1"/>
          </p:cNvSpPr>
          <p:nvPr>
            <p:ph type="sldNum" sz="quarter" idx="10"/>
          </p:nvPr>
        </p:nvSpPr>
        <p:spPr/>
        <p:txBody>
          <a:bodyPr/>
          <a:lstStyle/>
          <a:p>
            <a:fld id="{6DAAC41D-F293-DA46-B757-26F971DC4922}" type="slidenum">
              <a:rPr lang="de-DE" smtClean="0"/>
              <a:t>17</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10:</a:t>
            </a:r>
          </a:p>
          <a:p>
            <a:r>
              <a:rPr lang="de-DE" dirty="0" smtClean="0"/>
              <a:t>„Die </a:t>
            </a:r>
            <a:r>
              <a:rPr lang="de-DE" dirty="0" err="1" smtClean="0"/>
              <a:t>Tora</a:t>
            </a:r>
            <a:r>
              <a:rPr lang="de-DE" dirty="0" smtClean="0"/>
              <a:t>, die fünf Bücher des Mose, enthält die Vorstellung einer egalitären Gesellschaft an vielen Stellen, etwa durch die Bestimmungen zum Brach- oder Jubeljahr (</a:t>
            </a:r>
            <a:r>
              <a:rPr lang="de-DE" dirty="0" err="1" smtClean="0"/>
              <a:t>Dtn</a:t>
            </a:r>
            <a:r>
              <a:rPr lang="de-DE" dirty="0" smtClean="0"/>
              <a:t> 15,1-6; Ex 23,10-11; Lev 25,1-7): „Erklärt dieses fünfzigste Jahr für heilig und ruft Freiheit für alle Bewohner des Landes aus! Es gelte euch als Jubeljahr. Jeder von euch soll zu seinem Grundbesitz zurückkehren, jeder soll zu seiner Sippe heimkehren“ (Lev 25,10). Es ist ein Jahr der Befreiung für alle. Die ursprünglichen Verhältnisse werden wiederhergestellt. Ein sozialer Ausgleich in den Eigentumsrechten und Besitzverhältnissen wird geschaffen. Den Armen wird der unmittelbare Zugang zu den lebensnotwendigen Nahrungsmitteln ermöglicht. Es geht um eine Emanzipation der Armen, die nun selbst über die Produktionsmittel verfügen. Der Macht der Mächtigen werden Grenzen gesetzt. Dies geschieht auch durch das Sabbatgebot (Ex 20,8-11; </a:t>
            </a:r>
            <a:r>
              <a:rPr lang="de-DE" dirty="0" err="1" smtClean="0"/>
              <a:t>Dtn</a:t>
            </a:r>
            <a:r>
              <a:rPr lang="de-DE" dirty="0" smtClean="0"/>
              <a:t> 5,12-15). Es erinnert alle sieben Tage an den befreienden Gott. Die Befreiung von Arbeit gilt für Menschen und Tiere. Mühsal und Last der Arbeit, Unterdrückung und Entfremdung sollen ein Ende haben.“</a:t>
            </a:r>
          </a:p>
        </p:txBody>
      </p:sp>
      <p:sp>
        <p:nvSpPr>
          <p:cNvPr id="4" name="Foliennummernplatzhalter 3"/>
          <p:cNvSpPr>
            <a:spLocks noGrp="1"/>
          </p:cNvSpPr>
          <p:nvPr>
            <p:ph type="sldNum" sz="quarter" idx="10"/>
          </p:nvPr>
        </p:nvSpPr>
        <p:spPr/>
        <p:txBody>
          <a:bodyPr/>
          <a:lstStyle/>
          <a:p>
            <a:fld id="{6DAAC41D-F293-DA46-B757-26F971DC4922}" type="slidenum">
              <a:rPr lang="de-DE" smtClean="0"/>
              <a:t>18</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11:</a:t>
            </a:r>
          </a:p>
          <a:p>
            <a:r>
              <a:rPr lang="de-DE" dirty="0" smtClean="0"/>
              <a:t>„Das Neue Testament stellt Jesus „in“ die Befreiungsgeschichte des Gottes Israels mit den Menschen. Der Sohn Gottes ist gesandt, um den Armen ihre Befreiung zu verkünden und das Gnadenjahr des Herrn auszurufen (LK 4,18-19). Macht und Herrschaft werden zugunsten der Armen und Ausgeschlossenen „gewendet“, indem ihnen die Gerechtigkeit Gottes im Anbruch des Gottesreiches widerfährt (</a:t>
            </a:r>
            <a:r>
              <a:rPr lang="de-DE" dirty="0" err="1" smtClean="0"/>
              <a:t>Mt</a:t>
            </a:r>
            <a:r>
              <a:rPr lang="de-DE" dirty="0" smtClean="0"/>
              <a:t> 5,3). Jesus fordert die Entscheidung zwischen den Götzen und dem wahren Gott: „Ihr könnt nicht Gott dienen und dem Mammon“ (</a:t>
            </a:r>
            <a:r>
              <a:rPr lang="de-DE" dirty="0" err="1" smtClean="0"/>
              <a:t>Mt</a:t>
            </a:r>
            <a:r>
              <a:rPr lang="de-DE" dirty="0" smtClean="0"/>
              <a:t> 6,24). Die sich jetzt im Recht wähnen, werden ins Unrecht gesetzt, da ihre ungerechten Taten offenbar werden. So werden die Herrschafts- und Machtverhältnisse umgekehrt: „Viele aber, die jetzt die ersten sind, werden dann die Letzten sein, und die Letzten werden die Ersten sein“ (</a:t>
            </a:r>
            <a:r>
              <a:rPr lang="de-DE" dirty="0" err="1" smtClean="0"/>
              <a:t>Mk</a:t>
            </a:r>
            <a:r>
              <a:rPr lang="de-DE" dirty="0" smtClean="0"/>
              <a:t> 10,31; vgl. </a:t>
            </a:r>
            <a:r>
              <a:rPr lang="de-DE" dirty="0" err="1" smtClean="0"/>
              <a:t>Mt</a:t>
            </a:r>
            <a:r>
              <a:rPr lang="de-DE" dirty="0" smtClean="0"/>
              <a:t> 19,30; </a:t>
            </a:r>
            <a:r>
              <a:rPr lang="de-DE" dirty="0" err="1" smtClean="0"/>
              <a:t>Lk</a:t>
            </a:r>
            <a:r>
              <a:rPr lang="de-DE" dirty="0" smtClean="0"/>
              <a:t> 13,30). Außerdem heißt es: „Er stürzt die Mächtigen vom Thron und erhöht die Niedrigen. Die Hungernden beschenkt er mit seinen Gaben und lässt die Reichen leer ausgehen“ (</a:t>
            </a:r>
            <a:r>
              <a:rPr lang="de-DE" dirty="0" err="1" smtClean="0"/>
              <a:t>Lk</a:t>
            </a:r>
            <a:r>
              <a:rPr lang="de-DE" dirty="0" smtClean="0"/>
              <a:t> 1,52). Die Herrschaft Gottes befreit die Menschen vom Joch der Ausbeutung und der Unterdrückung. Jesus ergreift Partei für die Armen und Ohnmächtigen und propagiert die Entmachtung der Mächtigen. Dies treibt ihn in den Konflikt mit den Mächtigen seiner Zeit und führt zu seiner Ermordung.“</a:t>
            </a:r>
          </a:p>
        </p:txBody>
      </p:sp>
      <p:sp>
        <p:nvSpPr>
          <p:cNvPr id="4" name="Foliennummernplatzhalter 3"/>
          <p:cNvSpPr>
            <a:spLocks noGrp="1"/>
          </p:cNvSpPr>
          <p:nvPr>
            <p:ph type="sldNum" sz="quarter" idx="10"/>
          </p:nvPr>
        </p:nvSpPr>
        <p:spPr/>
        <p:txBody>
          <a:bodyPr/>
          <a:lstStyle/>
          <a:p>
            <a:fld id="{6DAAC41D-F293-DA46-B757-26F971DC4922}" type="slidenum">
              <a:rPr lang="de-DE" smtClean="0"/>
              <a:t>19</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zur Benutzung:</a:t>
            </a:r>
          </a:p>
          <a:p>
            <a:r>
              <a:rPr lang="de-DE" dirty="0" smtClean="0"/>
              <a:t>Nachfolgend</a:t>
            </a:r>
            <a:r>
              <a:rPr lang="de-DE" baseline="0" dirty="0" smtClean="0"/>
              <a:t> werden auf den Folien die jeweiligen Ziffern des Krefelder Beschlusses in einer Übersicht dargestellt. Als Textgrundlage findet sich in der Notizansicht der jeweilige Text aus dem Krefelder Beschluss. Bei der Vorstellung des Krefelder Beschlusses empfiehlt es sich je nach Dauer der Vorstellung / Veranstaltung Folien auszuwählen. Nicht benutzte Folien können entsprechend in der Folienübersicht ausgeblendet werden.</a:t>
            </a:r>
          </a:p>
          <a:p>
            <a:r>
              <a:rPr lang="de-DE" baseline="0" dirty="0" smtClean="0"/>
              <a:t>Die Zitatnachweise wurden in den Notizseiten dieser Präsentation aus Gründen der Übersicht nicht übernommen. Der Krefelder Beschluss findet sich im Internet unter: https://www.kab.de/fileadmin/user_upload/kab_de/Downloads_pdf/leitantrag/Beschluss_Leitantrag_01_09_2017.pdf</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2</a:t>
            </a:fld>
            <a:endParaRPr lang="de-DE"/>
          </a:p>
        </p:txBody>
      </p:sp>
    </p:spTree>
    <p:extLst>
      <p:ext uri="{BB962C8B-B14F-4D97-AF65-F5344CB8AC3E}">
        <p14:creationId xmlns:p14="http://schemas.microsoft.com/office/powerpoint/2010/main" val="2157897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12:</a:t>
            </a:r>
          </a:p>
          <a:p>
            <a:r>
              <a:rPr lang="de-DE" dirty="0" smtClean="0"/>
              <a:t>„Die aktuelle Soziallehre der Kirche geht mit der derzeitigen Wirtschaft hart ins Gericht. Papst Franziskus sagt „Nein zu einer Wirtschaft der Ausschließung und Disparitäten des Einkommens“, denn: „Diese Wirtschaft tötet.“  Die Ausgeschlossenen taugen nicht einmal mehr zur Ausbeutung, sondern werden aussortiert, zu Müll gemacht. Egoismus führt zu einer „Globalisierung der Gleichgültigkeit“. Wir sind unfähig zum Mitleiden. Unsere Götter heißen Geld und Markt. „Wir haben neue</a:t>
            </a:r>
            <a:r>
              <a:rPr lang="de-DE" baseline="0" dirty="0" smtClean="0"/>
              <a:t> </a:t>
            </a:r>
            <a:r>
              <a:rPr lang="de-DE" dirty="0" err="1" smtClean="0"/>
              <a:t>Götzen</a:t>
            </a:r>
            <a:r>
              <a:rPr lang="de-DE" dirty="0" smtClean="0"/>
              <a:t> geschaffen. Die Anbetung des antiken goldenen Kalbs (vgl. Ex 32,1-35) hat eine neue und erbarmungslose Form gefunden im Fetischismus des Geldes und in der Diktatur einer Wirtschaft ohne Gesicht und ohne ein wirklich menschliches Ziel.“  So wird der Vorrang des Menschen geleugnet. Die wirtschaftlich und politisch Mächtigen verschleiern die Probleme und die Folgen.“</a:t>
            </a:r>
          </a:p>
        </p:txBody>
      </p:sp>
      <p:sp>
        <p:nvSpPr>
          <p:cNvPr id="4" name="Foliennummernplatzhalter 3"/>
          <p:cNvSpPr>
            <a:spLocks noGrp="1"/>
          </p:cNvSpPr>
          <p:nvPr>
            <p:ph type="sldNum" sz="quarter" idx="10"/>
          </p:nvPr>
        </p:nvSpPr>
        <p:spPr/>
        <p:txBody>
          <a:bodyPr/>
          <a:lstStyle/>
          <a:p>
            <a:fld id="{6DAAC41D-F293-DA46-B757-26F971DC4922}" type="slidenum">
              <a:rPr lang="de-DE" smtClean="0"/>
              <a:t>20</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13:</a:t>
            </a:r>
          </a:p>
          <a:p>
            <a:r>
              <a:rPr lang="de-DE" dirty="0" smtClean="0"/>
              <a:t>„Die Zukunft gehört angesichts der Zerstörung von Mensch und Natur nicht einer ungebremsten Wachstumsideologie, sondern einer „ganzheitlichen Ökologie, die das Ganze in den Blick nimmt: Umwelt, Wirtschaft, Soziales und Kultur.“  Dies schließt ein, das in einigen Teilen der Welt ein Rückgang des Wachstums akzeptiert wird,  damit „das wachsen (kann), was den Armen nützt.“</a:t>
            </a:r>
          </a:p>
        </p:txBody>
      </p:sp>
      <p:sp>
        <p:nvSpPr>
          <p:cNvPr id="4" name="Foliennummernplatzhalter 3"/>
          <p:cNvSpPr>
            <a:spLocks noGrp="1"/>
          </p:cNvSpPr>
          <p:nvPr>
            <p:ph type="sldNum" sz="quarter" idx="10"/>
          </p:nvPr>
        </p:nvSpPr>
        <p:spPr/>
        <p:txBody>
          <a:bodyPr/>
          <a:lstStyle/>
          <a:p>
            <a:fld id="{6DAAC41D-F293-DA46-B757-26F971DC4922}" type="slidenum">
              <a:rPr lang="de-DE" smtClean="0"/>
              <a:t>21</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22</a:t>
            </a:fld>
            <a:endParaRPr lang="de-DE"/>
          </a:p>
        </p:txBody>
      </p:sp>
    </p:spTree>
    <p:extLst>
      <p:ext uri="{BB962C8B-B14F-4D97-AF65-F5344CB8AC3E}">
        <p14:creationId xmlns:p14="http://schemas.microsoft.com/office/powerpoint/2010/main" val="3081017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Den jeweiligen Teilen</a:t>
            </a:r>
            <a:r>
              <a:rPr lang="de-DE" baseline="0" dirty="0" smtClean="0"/>
              <a:t> von „Sehen-Urteilen-Handeln“ sind Zitate aus der Bibel vorangestellt. </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23</a:t>
            </a:fld>
            <a:endParaRPr lang="de-DE"/>
          </a:p>
        </p:txBody>
      </p:sp>
    </p:spTree>
    <p:extLst>
      <p:ext uri="{BB962C8B-B14F-4D97-AF65-F5344CB8AC3E}">
        <p14:creationId xmlns:p14="http://schemas.microsoft.com/office/powerpoint/2010/main" val="1041135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14:</a:t>
            </a:r>
          </a:p>
          <a:p>
            <a:r>
              <a:rPr lang="de-DE" dirty="0" smtClean="0"/>
              <a:t>„Wir wissen: Ein „gutes Leben“ für alle Menschen ist möglich! Deshalb muss der Kapitalismus durch eine „Postwachstumsgesellschaft“ abgelöst werden.  Diesen Übergang gestalten wir durch demokratische Politik. Wir müssen jetzt handeln! Die Zeit wird angesichts der fortschreitenden </a:t>
            </a:r>
            <a:r>
              <a:rPr lang="de-DE" dirty="0" err="1" smtClean="0"/>
              <a:t>Vernutzung</a:t>
            </a:r>
            <a:r>
              <a:rPr lang="de-DE" dirty="0" smtClean="0"/>
              <a:t> von Mensch und Natur knapp. Deshalb setzen wir in unserem Handeln als Bewegung für soziale Gerechtigkeit gegen die „Globalisierung der Gleichgültigkeit“ eine Globalisierung der Gerechtigkeit, der menschenwürdigen Arbeit, der Solidarität und eines qualitativen Wohlstands.“</a:t>
            </a:r>
          </a:p>
        </p:txBody>
      </p:sp>
      <p:sp>
        <p:nvSpPr>
          <p:cNvPr id="4" name="Foliennummernplatzhalter 3"/>
          <p:cNvSpPr>
            <a:spLocks noGrp="1"/>
          </p:cNvSpPr>
          <p:nvPr>
            <p:ph type="sldNum" sz="quarter" idx="10"/>
          </p:nvPr>
        </p:nvSpPr>
        <p:spPr/>
        <p:txBody>
          <a:bodyPr/>
          <a:lstStyle/>
          <a:p>
            <a:fld id="{6DAAC41D-F293-DA46-B757-26F971DC4922}" type="slidenum">
              <a:rPr lang="de-DE" smtClean="0"/>
              <a:t>24</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15:</a:t>
            </a:r>
          </a:p>
          <a:p>
            <a:r>
              <a:rPr lang="de-DE" dirty="0" smtClean="0"/>
              <a:t>„Die „Globalisierung der Gerechtigkeit“ ist die zentrale Aufgabe des 21. Jahrhunderts. Gerechtigkeit und Verteilung sind die Hauptthemen. Wir setzten uns für gerechte und faire Welthandelsstrukturen ein. Das heißt für uns: Die Grundwerte Freiheit, Gleichheit, Solidarität und Toleranz gelten für alle. Die reichen Länder des Nordens verzichten auf Privilegien, auf Macht- und Herrschaftsansprüche. Die internationalen Institutionen werden grundlegend demokratisiert. Die Ziele für nachhaltige Entwicklung der Vereinten Nationen werden konkret und zeitnah umgesetzt.“</a:t>
            </a:r>
          </a:p>
        </p:txBody>
      </p:sp>
      <p:sp>
        <p:nvSpPr>
          <p:cNvPr id="4" name="Foliennummernplatzhalter 3"/>
          <p:cNvSpPr>
            <a:spLocks noGrp="1"/>
          </p:cNvSpPr>
          <p:nvPr>
            <p:ph type="sldNum" sz="quarter" idx="10"/>
          </p:nvPr>
        </p:nvSpPr>
        <p:spPr/>
        <p:txBody>
          <a:bodyPr/>
          <a:lstStyle/>
          <a:p>
            <a:fld id="{6DAAC41D-F293-DA46-B757-26F971DC4922}" type="slidenum">
              <a:rPr lang="de-DE" smtClean="0"/>
              <a:t>25</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16:</a:t>
            </a:r>
          </a:p>
          <a:p>
            <a:r>
              <a:rPr lang="de-DE" dirty="0" smtClean="0"/>
              <a:t>„Globalisierung der Gerechtigkeit“ heißt weiter: Wir setzen uns für die Vergesellschaftung privaten Eigentums an natürlichen Ressourcen wie z.B. Grund, Boden und Wasser ein.  Wir beginnen eine öffentliche Diskussion darüber, welche privatisierten Vermögenswerte auf dem Weg gesetzlicher Regelung in Gemeineigentum überführt werden. Dies gilt auch für die Produktionsmittel. Wir folgen damit der Aussage eines unserer Gründerväter, Bischof Ketteler, der dazu ausführte: „Sie (</a:t>
            </a:r>
            <a:r>
              <a:rPr lang="de-DE" dirty="0" err="1" smtClean="0"/>
              <a:t>i.E.</a:t>
            </a:r>
            <a:r>
              <a:rPr lang="de-DE" dirty="0" smtClean="0"/>
              <a:t> die katholische Kirche) anerkennt bei den Menschen überhaupt kein unbedingtes Eigentumsrecht über die Güter der Erde, sondern nur ein Nutzungsrecht in der von Gott festgestellten Ordnung.“ Dem Ausverkauf der Gemeingüter durch Privatisierung muss Einhalt geboten und vor allem: Er muss da, wo geschehen, rückgängig gemacht werden. Mit den „Lebensmitteln“ aller darf nicht gehandelt und spekuliert werden. Sie sind keine Wirtschafts-, sondern Lebensgüter, sie sind Gemeinschaftsgüter, die die Bedürfnisbefriedigung aller sichern müssen. Eigentumsformen, die einer demokratischen Kontrolle unterliegen und eine Mitbestimmung der Beteiligten im Sinne des Gemeinwohls und die Interessen der Gemeinschaft fördern, wollen wir ausbauen. Die Zukunft gehört dem gemeinsamen Nutzen und Teilen von Waren und Dienstleistungen, damit die Güter der Erde für alle reichen und allen zugänglich sind.“</a:t>
            </a:r>
          </a:p>
        </p:txBody>
      </p:sp>
      <p:sp>
        <p:nvSpPr>
          <p:cNvPr id="4" name="Foliennummernplatzhalter 3"/>
          <p:cNvSpPr>
            <a:spLocks noGrp="1"/>
          </p:cNvSpPr>
          <p:nvPr>
            <p:ph type="sldNum" sz="quarter" idx="10"/>
          </p:nvPr>
        </p:nvSpPr>
        <p:spPr/>
        <p:txBody>
          <a:bodyPr/>
          <a:lstStyle/>
          <a:p>
            <a:fld id="{6DAAC41D-F293-DA46-B757-26F971DC4922}" type="slidenum">
              <a:rPr lang="de-DE" smtClean="0"/>
              <a:t>26</a:t>
            </a:fld>
            <a:endParaRPr lang="de-DE"/>
          </a:p>
        </p:txBody>
      </p:sp>
    </p:spTree>
    <p:extLst>
      <p:ext uri="{BB962C8B-B14F-4D97-AF65-F5344CB8AC3E}">
        <p14:creationId xmlns:p14="http://schemas.microsoft.com/office/powerpoint/2010/main" val="205061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17:</a:t>
            </a:r>
          </a:p>
          <a:p>
            <a:r>
              <a:rPr lang="de-DE" dirty="0" smtClean="0"/>
              <a:t>„Gerechtigkeit heißt angesichts der skandalösen Eigentums- und Vermögensverteilung und der Aneignung des Mehrwerts der Arbeit durch die Wenigen: Verteilungsgerechtigkeit schaffen! Wir sind der festen Überzeugung: Chancengerechtigkeit kann es ohne Verteilungsgerechtigkeit nicht geben. Deshalb setzen wir uns für eine strukturelle, geschlechtergerechte und umfassende Verteilungspolitik ein. Hier liegen für uns ein Schlüssel für die „Systemfrage“ und ein zentraler Schritt hin zu einer „Globalisierung der Gerechtigkeit“. Verteilungsfragen entscheiden über Krieg und Frieden. Zentral ist deshalb eine gerechte Steuerpolitik, die europäisch und international abgestimmt und durchgesetzt werden muss. Reichtum muss stärker besteuert werden! Der Faktor „Erwerbsarbeit“ wird systematisch gegenüber Erträgen aus Kapital benachteiligt. Dies muss endlich ein Ende haben! Dafür setzen wir uns als Frauen und Männer der KAB ein.“</a:t>
            </a:r>
          </a:p>
        </p:txBody>
      </p:sp>
      <p:sp>
        <p:nvSpPr>
          <p:cNvPr id="4" name="Foliennummernplatzhalter 3"/>
          <p:cNvSpPr>
            <a:spLocks noGrp="1"/>
          </p:cNvSpPr>
          <p:nvPr>
            <p:ph type="sldNum" sz="quarter" idx="10"/>
          </p:nvPr>
        </p:nvSpPr>
        <p:spPr/>
        <p:txBody>
          <a:bodyPr/>
          <a:lstStyle/>
          <a:p>
            <a:fld id="{6DAAC41D-F293-DA46-B757-26F971DC4922}" type="slidenum">
              <a:rPr lang="de-DE" smtClean="0"/>
              <a:t>27</a:t>
            </a:fld>
            <a:endParaRPr lang="de-DE"/>
          </a:p>
        </p:txBody>
      </p:sp>
    </p:spTree>
    <p:extLst>
      <p:ext uri="{BB962C8B-B14F-4D97-AF65-F5344CB8AC3E}">
        <p14:creationId xmlns:p14="http://schemas.microsoft.com/office/powerpoint/2010/main" val="1768775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18:</a:t>
            </a:r>
          </a:p>
          <a:p>
            <a:r>
              <a:rPr lang="de-DE" dirty="0" smtClean="0"/>
              <a:t>„Die „Globalisierung menschenwürdiger Arbeit“  kann nur gelingen, wenn unsere jetzige Wirtschaftsweise durch die „Tätigkeitsgesellschaft“  und damit durch eine „Ökonomie der Gerechtigkeit“ ersetzt wird. Wir wollen ganzheitlich und befreit leben und arbeiten! Alle Formen der Arbeit stehen unter dem Anspruch der Menschenwürde, denn die Arbeit ist unmittelbarer Ausdruck der menschlichen Person. Die Unterwerfung der Arbeit unter Macht- und Herrschaftsverhältnisse wollen wir beenden und eine neue Klassengesellschaft verhindern.  Arbeit muss deshalb befreiende Arbeit, muss „Tätigkeit“ werden. Dazu brauchen wir die Befreiung von falscher Arbeit: von Sklaverei, Kinderarbeit, von ausbeuterischen Arbeitsverhältnissen, von Arbeitsformen, die der Natur schaden, von der geschlechtshierarchischen Arbeitsteilung zwischen Frauen und Männern, von prekärer Arbeit und Niedriglöhnen, von Leiharbeit, von einer „Rund-um-die-Uhr“-Arbeit, von Arbeitszwang und Arbeitsstress, von einer Arbeit, die dem Takt der Maschinen bzw. der Digitalisierung folgen muss. „Alle Menschen müssen einer menschenwürdigen Arbeit nachgehen </a:t>
            </a:r>
            <a:r>
              <a:rPr lang="de-DE" dirty="0" err="1" smtClean="0"/>
              <a:t>können</a:t>
            </a:r>
            <a:r>
              <a:rPr lang="de-DE" dirty="0" smtClean="0"/>
              <a:t> – bei uns und weltweit.“  Dazu gehört auch ein gerechter und fairer Lohn. Dies beinhaltet einen gleichen Lohn für gleichwertige Arbeit von Frauen und Männern. Die Einführung des gesetzlichen Mindestlohns in Deutschland ist für uns ein großer Erfolg. Aber wir werden angesichts der Verfestigung des Niedriglohnsektors weiter für eine deutliche Erhöhung des Mindestlohnes kämpfen müssen, denn immer noch schützt der gesetzliche Mindestlohn nicht gegen Armut.  Und: Wir brauchen darüber hinaus für die Armen dieser Welt einen „globalen Mindestlohn“ von mindestens einem Dollar pro Stunde.“</a:t>
            </a:r>
          </a:p>
        </p:txBody>
      </p:sp>
      <p:sp>
        <p:nvSpPr>
          <p:cNvPr id="4" name="Foliennummernplatzhalter 3"/>
          <p:cNvSpPr>
            <a:spLocks noGrp="1"/>
          </p:cNvSpPr>
          <p:nvPr>
            <p:ph type="sldNum" sz="quarter" idx="10"/>
          </p:nvPr>
        </p:nvSpPr>
        <p:spPr/>
        <p:txBody>
          <a:bodyPr/>
          <a:lstStyle/>
          <a:p>
            <a:fld id="{6DAAC41D-F293-DA46-B757-26F971DC4922}" type="slidenum">
              <a:rPr lang="de-DE" smtClean="0"/>
              <a:t>28</a:t>
            </a:fld>
            <a:endParaRPr lang="de-DE"/>
          </a:p>
        </p:txBody>
      </p:sp>
    </p:spTree>
    <p:extLst>
      <p:ext uri="{BB962C8B-B14F-4D97-AF65-F5344CB8AC3E}">
        <p14:creationId xmlns:p14="http://schemas.microsoft.com/office/powerpoint/2010/main" val="2320135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19:</a:t>
            </a:r>
          </a:p>
          <a:p>
            <a:r>
              <a:rPr lang="de-DE" dirty="0" smtClean="0"/>
              <a:t>„Menschenwürdige Arbeit ist für uns das Leitbild, an dem sich die Debatte um „Arbeit 4.0“ orientieren muss. Dass neue technologische Entwicklungen eine bessere Arbeitswelt für alle quasi automatisch schaffen werden, wie dies auch die Politik und Teile der Gewerkschaften propagieren, ist eine „Illusion 4.0“.  Deshalb brauchen wir heute, wo einschneidende technologische Veränderungen in Form cyber-physischer Produktionssysteme sich durchsetzen sollen und „</a:t>
            </a:r>
            <a:r>
              <a:rPr lang="de-DE" dirty="0" err="1" smtClean="0"/>
              <a:t>entgrenzte</a:t>
            </a:r>
            <a:r>
              <a:rPr lang="de-DE" dirty="0" smtClean="0"/>
              <a:t>“ Formen der Arbeit (z.B. </a:t>
            </a:r>
            <a:r>
              <a:rPr lang="de-DE" dirty="0" err="1" smtClean="0"/>
              <a:t>Crowdworking</a:t>
            </a:r>
            <a:r>
              <a:rPr lang="de-DE" dirty="0" smtClean="0"/>
              <a:t>, unfreiwillige Selbstständigkeit) zunehmen, einen deutlichen Ausbau der Mitbestimmung hin zu einer Unternehmensverfassung und „Wirtschaftsdemokratie“. Der Hype um ein neues „Maschinenzeitalter“ verdrängt dringend notwendige Debatten um das, was Menschen wirklich brauchen. Wir brauchen z.B. einen Ausbau und eine höhere finanzielle Vergütung der personennahen Dienstleistungen, etwa hinsichtlich einer menschenwürdigen Pflege und Arbeit für die in der Pflege Beschäftigten.  Wir drängen auf die Einlösung des Vorrangs der arbeitenden Menschen vor dem Faktor Kapital.“</a:t>
            </a:r>
          </a:p>
        </p:txBody>
      </p:sp>
      <p:sp>
        <p:nvSpPr>
          <p:cNvPr id="4" name="Foliennummernplatzhalter 3"/>
          <p:cNvSpPr>
            <a:spLocks noGrp="1"/>
          </p:cNvSpPr>
          <p:nvPr>
            <p:ph type="sldNum" sz="quarter" idx="10"/>
          </p:nvPr>
        </p:nvSpPr>
        <p:spPr/>
        <p:txBody>
          <a:bodyPr/>
          <a:lstStyle/>
          <a:p>
            <a:fld id="{6DAAC41D-F293-DA46-B757-26F971DC4922}" type="slidenum">
              <a:rPr lang="de-DE" smtClean="0"/>
              <a:t>29</a:t>
            </a:fld>
            <a:endParaRPr lang="de-DE"/>
          </a:p>
        </p:txBody>
      </p:sp>
    </p:spTree>
    <p:extLst>
      <p:ext uri="{BB962C8B-B14F-4D97-AF65-F5344CB8AC3E}">
        <p14:creationId xmlns:p14="http://schemas.microsoft.com/office/powerpoint/2010/main" val="250067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16. Bundesverbandstag der Katholischen Arbeitnehmer-Bewegung (KAB) Deutschlands vom 26. – 28. Mai</a:t>
            </a:r>
            <a:r>
              <a:rPr lang="de-DE" baseline="0" dirty="0" smtClean="0"/>
              <a:t> </a:t>
            </a:r>
            <a:r>
              <a:rPr lang="de-DE" dirty="0" smtClean="0"/>
              <a:t>2017 in Krefeld hat den „Krefelder Beschluss“ Arbeit. Macht. Sinn. eingehend beraten und </a:t>
            </a:r>
            <a:r>
              <a:rPr lang="de-DE" dirty="0"/>
              <a:t>v</a:t>
            </a:r>
            <a:r>
              <a:rPr lang="de-DE" dirty="0" smtClean="0"/>
              <a:t>erabschiedet.</a:t>
            </a:r>
          </a:p>
          <a:p>
            <a:r>
              <a:rPr lang="de-DE" dirty="0" smtClean="0"/>
              <a:t>Wie die Beschlüsse auf den vorhergehenden Verbandstagen gliedert sich der Text in den Dreischritt von „Sehen – Urteilen – Handeln“. Vorangestellt ist dem Beschluss eine Präambel, die die Kontinuität zum „Würzburger Beschluss“ des letzten ordentlichen Bundesverbandstages unter dem Motto „Fair teilen statt sozial spalten – Nachhaltig leben und arbeiten“ aus dem Jahre 2011 deutlich macht. </a:t>
            </a:r>
          </a:p>
          <a:p>
            <a:r>
              <a:rPr lang="de-DE" dirty="0" smtClean="0"/>
              <a:t>Im Teil „Sehen“ geht es um die Analyse der „Zeichen der Zeit“; im Teil „Urteilen“ werden die biblischen Grundlagen und die Aussagen der Soziallehre der Kirche als Maßstab für die Analyse und das Handeln formuliert; der Teil „Handeln“ zeigt Handlungsschritte für eine soziale und gerechte Welt auf und entwickelt die dazu notwendigen politischen Handlungsoptionen.</a:t>
            </a:r>
          </a:p>
          <a:p>
            <a:r>
              <a:rPr lang="de-DE" dirty="0" smtClean="0"/>
              <a:t>Den jeweiligen Textteilen sind in der Zwischenüberschrift und der Einleitung zentrale biblische Zitate vorangestellt.</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3</a:t>
            </a:fld>
            <a:endParaRPr lang="de-DE"/>
          </a:p>
        </p:txBody>
      </p:sp>
    </p:spTree>
    <p:extLst>
      <p:ext uri="{BB962C8B-B14F-4D97-AF65-F5344CB8AC3E}">
        <p14:creationId xmlns:p14="http://schemas.microsoft.com/office/powerpoint/2010/main" val="740400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20:</a:t>
            </a:r>
          </a:p>
          <a:p>
            <a:r>
              <a:rPr lang="de-DE" dirty="0" smtClean="0"/>
              <a:t>„Gegen die „Globalisierung der Gleichgültigkeit“ setzen wir uns für eine „Globalisierung der Solidarität“, für eine „neue universale Solidarität“  ein. Das unsichtbar gemachte Leid und Elend der Ärmsten, die verdrängten Zusammenhänge mit unserem „Wohlstand“ und die tödlichen „Schattenseiten“ des kapitalistischen Weltsystems sichtbar zu machen, sind ein erster Akt der Solidarität. Aus der Sicht der Armen sehen zu lernen, ist eine Aufgabe, die wir mit den Armen selbst und in partnerschaftlicher Zusammenarbeit mit ihren Bewegungen lernen wollen und müssen. Es ist ein Akt der Solidarität, wenn wir der Verachtung der an den Rand Gedrängten und Vorurteilen öffentlich entgegentreten. Wir geben denen eine Stimme, die durch die vorherrschenden Macht- und Herrschaftsstrukturen sprachlos gemacht werden. Unser Ziel ist eine Politisierung des skandalösen Zustandes unserer Welt.“</a:t>
            </a:r>
          </a:p>
        </p:txBody>
      </p:sp>
      <p:sp>
        <p:nvSpPr>
          <p:cNvPr id="4" name="Foliennummernplatzhalter 3"/>
          <p:cNvSpPr>
            <a:spLocks noGrp="1"/>
          </p:cNvSpPr>
          <p:nvPr>
            <p:ph type="sldNum" sz="quarter" idx="10"/>
          </p:nvPr>
        </p:nvSpPr>
        <p:spPr/>
        <p:txBody>
          <a:bodyPr/>
          <a:lstStyle/>
          <a:p>
            <a:fld id="{6DAAC41D-F293-DA46-B757-26F971DC4922}" type="slidenum">
              <a:rPr lang="de-DE" smtClean="0"/>
              <a:t>30</a:t>
            </a:fld>
            <a:endParaRPr lang="de-DE"/>
          </a:p>
        </p:txBody>
      </p:sp>
    </p:spTree>
    <p:extLst>
      <p:ext uri="{BB962C8B-B14F-4D97-AF65-F5344CB8AC3E}">
        <p14:creationId xmlns:p14="http://schemas.microsoft.com/office/powerpoint/2010/main" val="1864607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21:</a:t>
            </a:r>
          </a:p>
          <a:p>
            <a:r>
              <a:rPr lang="de-DE" dirty="0" smtClean="0"/>
              <a:t>„Globalisierung der Solidarität“ heißt auch: Die sozialen, gesellschaftlichen, politischen und wirtschaftlichen Strukturen müssen vom Grundprinzip her so sein, dass Solidarität nicht nur ermöglicht, sondern aktiv gefördert wird. Da, wo Schwache gegen Starke, Kernbelegschaften gegen Leiharbeiter, „Deutsche“ gegen „Ausländer“, Alt gegen Jung, Männer gegen Frauen ausgespielt werden, widersetzen wir uns. Als Bewegung für soziale Gerechtigkeit fordern wir Solidarität offensiv ein. Solidarität ist die Grundlage für Freiheit, Frieden und ein „gutes Leben“ für alle. Solidarität ist ein konstitutiver Bestandteil unseres christlichen Glaubens und verlangt eine ordnungspolitische Verankerung. Dies gilt für uns als Verband, als kirchliche Gemeinschaft und für die Kirche insgesamt.  Wir messen alle politischen Maßnahmen daran, ob sie das solidarische Prinzip fördern, Geschlechtergerechtigkeit herstellen und den sozialen Zusammenhalt der Gesellschaft stärken. Wir wollen eine „starke“ Kirche, die ihren Einsatz für die Rechte der Armen, der Arbeitssuchenden und der Arbeitnehmer*innen zu ihrem Hauptanliegen macht.“</a:t>
            </a:r>
          </a:p>
        </p:txBody>
      </p:sp>
      <p:sp>
        <p:nvSpPr>
          <p:cNvPr id="4" name="Foliennummernplatzhalter 3"/>
          <p:cNvSpPr>
            <a:spLocks noGrp="1"/>
          </p:cNvSpPr>
          <p:nvPr>
            <p:ph type="sldNum" sz="quarter" idx="10"/>
          </p:nvPr>
        </p:nvSpPr>
        <p:spPr/>
        <p:txBody>
          <a:bodyPr/>
          <a:lstStyle/>
          <a:p>
            <a:fld id="{6DAAC41D-F293-DA46-B757-26F971DC4922}" type="slidenum">
              <a:rPr lang="de-DE" smtClean="0"/>
              <a:t>31</a:t>
            </a:fld>
            <a:endParaRPr lang="de-DE"/>
          </a:p>
        </p:txBody>
      </p:sp>
    </p:spTree>
    <p:extLst>
      <p:ext uri="{BB962C8B-B14F-4D97-AF65-F5344CB8AC3E}">
        <p14:creationId xmlns:p14="http://schemas.microsoft.com/office/powerpoint/2010/main" val="1418906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Copyright Foto: M. Schäfers</a:t>
            </a:r>
          </a:p>
          <a:p>
            <a:r>
              <a:rPr lang="de-DE" dirty="0" smtClean="0"/>
              <a:t>Text </a:t>
            </a:r>
            <a:r>
              <a:rPr lang="de-DE" dirty="0" smtClean="0"/>
              <a:t>Krefelder Beschluss Ziff. 21:</a:t>
            </a:r>
          </a:p>
          <a:p>
            <a:r>
              <a:rPr lang="de-DE" dirty="0" smtClean="0"/>
              <a:t>„„Globalisierung der Solidarität“ heißt auch: Die sozialen, gesellschaftlichen, politischen und wirtschaftlichen Strukturen müssen vom Grundprinzip her so sein, dass Solidarität nicht nur ermöglicht, sondern aktiv gefördert wird. Da, wo Schwache gegen Starke, Kernbelegschaften gegen Leiharbeiter, „Deutsche“ gegen „Ausländer“, Alt gegen Jung, Männer gegen Frauen ausgespielt werden, widersetzen wir uns. Als Bewegung für soziale Gerechtigkeit fordern wir Solidarität offensiv ein. Solidarität ist die Grundlage für Freiheit, Frieden und ein „gutes Leben“ für alle. Solidarität ist ein konstitutiver Bestandteil unseres christlichen Glaubens und verlangt eine ordnungspolitische Verankerung. Dies gilt für uns als Verband, als kirchliche Gemeinschaft und für die Kirche insgesamt.  Wir messen alle politischen Maßnahmen daran, ob sie das solidarische Prinzip fördern, Geschlechtergerechtigkeit herstellen und den sozialen Zusammenhalt der Gesellschaft stärken. Wir wollen eine „starke“ Kirche, die ihren Einsatz für die Rechte der Armen, der Arbeitssuchenden und der Arbeitnehmer*innen zu ihrem Hauptanliegen macht.“</a:t>
            </a:r>
          </a:p>
        </p:txBody>
      </p:sp>
      <p:sp>
        <p:nvSpPr>
          <p:cNvPr id="4" name="Foliennummernplatzhalter 3"/>
          <p:cNvSpPr>
            <a:spLocks noGrp="1"/>
          </p:cNvSpPr>
          <p:nvPr>
            <p:ph type="sldNum" sz="quarter" idx="10"/>
          </p:nvPr>
        </p:nvSpPr>
        <p:spPr/>
        <p:txBody>
          <a:bodyPr/>
          <a:lstStyle/>
          <a:p>
            <a:fld id="{6DAAC41D-F293-DA46-B757-26F971DC4922}" type="slidenum">
              <a:rPr lang="de-DE" smtClean="0"/>
              <a:t>32</a:t>
            </a:fld>
            <a:endParaRPr lang="de-DE"/>
          </a:p>
        </p:txBody>
      </p:sp>
    </p:spTree>
    <p:extLst>
      <p:ext uri="{BB962C8B-B14F-4D97-AF65-F5344CB8AC3E}">
        <p14:creationId xmlns:p14="http://schemas.microsoft.com/office/powerpoint/2010/main" val="3799767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22:</a:t>
            </a:r>
          </a:p>
          <a:p>
            <a:r>
              <a:rPr lang="de-DE" dirty="0" smtClean="0"/>
              <a:t>„Wir wollen eine „Globalisierung eines qualitativen Wohlstands“ für alle. Wohlstand im Überfluss, abgesichert durch Stacheldraht und Militär, während andere hungern und darben, macht nicht glücklich. Sozialer Wohlstand für alle ist durch eine solidarische und gerechte Verteilungspolitik im Weltmaßstab möglich. Soziale Sicherheit, ein bedingungsloses Grundeinkommen und ein „universelles Sozialeinkommen“ für alle sind dafür unverzichtbar.</a:t>
            </a:r>
            <a:r>
              <a:rPr lang="de-DE" baseline="0" dirty="0" smtClean="0"/>
              <a:t> </a:t>
            </a:r>
            <a:r>
              <a:rPr lang="de-DE" dirty="0" smtClean="0"/>
              <a:t>Der Bildungsnotstand verhindert Wohlstand, Teilhabe und Teilnahme sowie ein selbstbestimmtes Leben nicht nur in den armen Ländern des Südens, sondern auch bei uns. Auch wir müssen mehr Geld in unser Bildungssystem investieren! Das Bildungsgefälle spiegelt die soziale Spaltung unserer Gesellschaft hier und weltweit wider.</a:t>
            </a:r>
            <a:r>
              <a:rPr lang="de-DE" baseline="0" dirty="0" smtClean="0"/>
              <a:t> </a:t>
            </a:r>
            <a:r>
              <a:rPr lang="de-DE" dirty="0" smtClean="0"/>
              <a:t>Bildungswohlstand ist ein Schritt zum Wohlstand für alle!“</a:t>
            </a:r>
          </a:p>
        </p:txBody>
      </p:sp>
      <p:sp>
        <p:nvSpPr>
          <p:cNvPr id="4" name="Foliennummernplatzhalter 3"/>
          <p:cNvSpPr>
            <a:spLocks noGrp="1"/>
          </p:cNvSpPr>
          <p:nvPr>
            <p:ph type="sldNum" sz="quarter" idx="10"/>
          </p:nvPr>
        </p:nvSpPr>
        <p:spPr/>
        <p:txBody>
          <a:bodyPr/>
          <a:lstStyle/>
          <a:p>
            <a:fld id="{6DAAC41D-F293-DA46-B757-26F971DC4922}" type="slidenum">
              <a:rPr lang="de-DE" smtClean="0"/>
              <a:t>33</a:t>
            </a:fld>
            <a:endParaRPr lang="de-DE"/>
          </a:p>
        </p:txBody>
      </p:sp>
    </p:spTree>
    <p:extLst>
      <p:ext uri="{BB962C8B-B14F-4D97-AF65-F5344CB8AC3E}">
        <p14:creationId xmlns:p14="http://schemas.microsoft.com/office/powerpoint/2010/main" val="212930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23:</a:t>
            </a:r>
          </a:p>
          <a:p>
            <a:r>
              <a:rPr lang="de-DE" dirty="0" smtClean="0"/>
              <a:t>„Das Gemeinwohl endlich zur Grundlage des wirtschaftlichen und politischen Handelns aller zu machen, führt zu einer Gesellschaft, in der einer auf den anderen achtet und die Wirtschaft die Funktion erfüllt, die ihr eigentlich zukommt: Dem Wohlstand aller Menschen zu dienen und „für das gemeinsame Haus“  zu sorgen. Zeitwohlstand gibt dem gemeinschaftlichen Zusammenleben Raum, ermöglicht Freiheit, schafft Zeit für neue Formen des Lebens und Arbeitens, für ehrenamtliches und demokratisches Engagement, für Muße und Spiel. Mehr wirklich freie Zeit zu haben, ist ein qualitativer Wohlstandsfortschritt hin zu einem besseren Leben. Mehr und mehr Menschen fragen nach dem „Sinn des Ganzen“, nach dem Sinn für ihr Leben, gehen neue Wege, verändern ihren Lebensstil: Sie wollen sinnvoll leben. Angesichts der Zerbrechlichkeit des Lebens wächst die Sehnsucht nach einem Leben und Arbeiten in Balance, nach dem „Sich-nicht-mehr-verbiegen-müssen“ unter dem Diktat von Macht und Geld.“</a:t>
            </a:r>
          </a:p>
        </p:txBody>
      </p:sp>
      <p:sp>
        <p:nvSpPr>
          <p:cNvPr id="4" name="Foliennummernplatzhalter 3"/>
          <p:cNvSpPr>
            <a:spLocks noGrp="1"/>
          </p:cNvSpPr>
          <p:nvPr>
            <p:ph type="sldNum" sz="quarter" idx="10"/>
          </p:nvPr>
        </p:nvSpPr>
        <p:spPr/>
        <p:txBody>
          <a:bodyPr/>
          <a:lstStyle/>
          <a:p>
            <a:fld id="{6DAAC41D-F293-DA46-B757-26F971DC4922}" type="slidenum">
              <a:rPr lang="de-DE" smtClean="0"/>
              <a:t>34</a:t>
            </a:fld>
            <a:endParaRPr lang="de-DE"/>
          </a:p>
        </p:txBody>
      </p:sp>
    </p:spTree>
    <p:extLst>
      <p:ext uri="{BB962C8B-B14F-4D97-AF65-F5344CB8AC3E}">
        <p14:creationId xmlns:p14="http://schemas.microsoft.com/office/powerpoint/2010/main" val="627538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Den jeweiligen Teilen</a:t>
            </a:r>
            <a:r>
              <a:rPr lang="de-DE" baseline="0" dirty="0" smtClean="0"/>
              <a:t> von „Sehen-Urteilen-Handeln“ sind Zitate aus der Bibel vorangestellt. </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35</a:t>
            </a:fld>
            <a:endParaRPr lang="de-DE"/>
          </a:p>
        </p:txBody>
      </p:sp>
    </p:spTree>
    <p:extLst>
      <p:ext uri="{BB962C8B-B14F-4D97-AF65-F5344CB8AC3E}">
        <p14:creationId xmlns:p14="http://schemas.microsoft.com/office/powerpoint/2010/main" val="102593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24:</a:t>
            </a:r>
          </a:p>
          <a:p>
            <a:r>
              <a:rPr lang="de-DE" dirty="0" smtClean="0"/>
              <a:t>„Das Aufbegehren gegen Ungerechtigkeiten ist die stärkste politische Kraft der Menschheitsgeschichte. Überall wird auch heute diese kämpferische Kraft sichtbar: In den sozialen Bewegungen, die weltweit für Gerechtigkeit kämpfen; in den Arbeiterbewegungen und Arbeitnehmerorganisationen, die für die Rechte der arbeitenden Frauen und Männern den Einsatz wagen; in den vielen Projekten, Initiativen und Zusammenschlüssen, die nachhaltig wirtschaften und die sozial-ökologische Transformation konkret vorantreiben; in unserem eigenen Handeln als Frauen und Männer der KAB und als Verband, wenn wir die ungerechten Macht- und Herrschaftsstrukturen anklagen und solidarisch handeln. Das sind die ermutigenden „Zeichen der Zeit.“ Jesus hat die ungerechten Macht- und Herrschaftsstrukturen seiner Zeit angeklagt und eine radikale „Umwertung“ eingefordert. An die Stelle der ausbeuterischen Herrschaft der Mächtigen hat er die „Hoffnungsgeschichte“ einer Welt gesetzt, in der alle das „Leben in Fülle“ (</a:t>
            </a:r>
            <a:r>
              <a:rPr lang="de-DE" dirty="0" err="1" smtClean="0"/>
              <a:t>Joh</a:t>
            </a:r>
            <a:r>
              <a:rPr lang="de-DE" dirty="0" smtClean="0"/>
              <a:t> 10,10) haben. Der „Systemlogik“ von Macht und Gewalt hat er das radikale Gebot der Feindesliebe entgegengesetzt. (</a:t>
            </a:r>
            <a:r>
              <a:rPr lang="de-DE" dirty="0" err="1" smtClean="0"/>
              <a:t>Mt</a:t>
            </a:r>
            <a:r>
              <a:rPr lang="de-DE" dirty="0" smtClean="0"/>
              <a:t> 5,43.44) Gegen die gnadenlose „Systemlogik“ von Gewalt und Gegengewalt setzt Jesus die mächtigste Macht aller Mächte: Das Liebesgebot. Im Selbstverständnis der KAB in Deutschland haben wir festgeschrieben: „Arbeiten und Leben in Würde und Solidarität. Dahin entwickeln wir Zukunft, dafür organisieren wir Veränderung. Gemeinsam lassen wir aus christlichen Werten Taten werden.“  Dafür stehen wir ein!“</a:t>
            </a:r>
          </a:p>
        </p:txBody>
      </p:sp>
      <p:sp>
        <p:nvSpPr>
          <p:cNvPr id="4" name="Foliennummernplatzhalter 3"/>
          <p:cNvSpPr>
            <a:spLocks noGrp="1"/>
          </p:cNvSpPr>
          <p:nvPr>
            <p:ph type="sldNum" sz="quarter" idx="10"/>
          </p:nvPr>
        </p:nvSpPr>
        <p:spPr/>
        <p:txBody>
          <a:bodyPr/>
          <a:lstStyle/>
          <a:p>
            <a:fld id="{6DAAC41D-F293-DA46-B757-26F971DC4922}" type="slidenum">
              <a:rPr lang="de-DE" smtClean="0"/>
              <a:t>36</a:t>
            </a:fld>
            <a:endParaRPr lang="de-DE"/>
          </a:p>
        </p:txBody>
      </p:sp>
    </p:spTree>
    <p:extLst>
      <p:ext uri="{BB962C8B-B14F-4D97-AF65-F5344CB8AC3E}">
        <p14:creationId xmlns:p14="http://schemas.microsoft.com/office/powerpoint/2010/main" val="1568680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Beschluss Ziff. 24:</a:t>
            </a:r>
          </a:p>
          <a:p>
            <a:r>
              <a:rPr lang="de-DE" dirty="0" smtClean="0"/>
              <a:t>„Das Aufbegehren gegen Ungerechtigkeiten ist die stärkste politische Kraft der Menschheitsgeschichte. Überall wird auch heute diese kämpferische Kraft sichtbar: In den sozialen Bewegungen, die weltweit für Gerechtigkeit kämpfen; in den Arbeiterbewegungen und Arbeitnehmerorganisationen, die für die Rechte der arbeitenden Frauen und Männern den Einsatz wagen; in den vielen Projekten, Initiativen und Zusammenschlüssen, die nachhaltig wirtschaften und die sozial-ökologische Transformation konkret vorantreiben; in unserem eigenen Handeln als Frauen und Männer der KAB und als Verband, wenn wir die ungerechten Macht- und Herrschaftsstrukturen anklagen und solidarisch handeln. Das sind die ermutigenden „Zeichen der Zeit.“ Jesus hat die ungerechten Macht- und Herrschaftsstrukturen seiner Zeit angeklagt und eine radikale „Umwertung“ eingefordert. An die Stelle der ausbeuterischen Herrschaft der Mächtigen hat er die „Hoffnungsgeschichte“ einer Welt gesetzt, in der alle das „Leben in Fülle“ (</a:t>
            </a:r>
            <a:r>
              <a:rPr lang="de-DE" dirty="0" err="1" smtClean="0"/>
              <a:t>Joh</a:t>
            </a:r>
            <a:r>
              <a:rPr lang="de-DE" dirty="0" smtClean="0"/>
              <a:t> 10,10) haben. Der „Systemlogik“ von Macht und Gewalt hat er das radikale Gebot der Feindesliebe entgegengesetzt. (</a:t>
            </a:r>
            <a:r>
              <a:rPr lang="de-DE" dirty="0" err="1" smtClean="0"/>
              <a:t>Mt</a:t>
            </a:r>
            <a:r>
              <a:rPr lang="de-DE" dirty="0" smtClean="0"/>
              <a:t> 5,43.44) Gegen die gnadenlose „Systemlogik“ von Gewalt und Gegengewalt setzt Jesus die mächtigste Macht aller Mächte: Das Liebesgebot. Im Selbstverständnis der KAB in Deutschland haben wir festgeschrieben: „Arbeiten und Leben in Würde und Solidarität. Dahin entwickeln wir Zukunft, dafür organisieren wir Veränderung. Gemeinsam lassen wir aus christlichen Werten Taten werden.“</a:t>
            </a:r>
            <a:r>
              <a:rPr lang="de-DE" baseline="0" dirty="0" smtClean="0"/>
              <a:t> </a:t>
            </a:r>
            <a:r>
              <a:rPr lang="de-DE" dirty="0" smtClean="0"/>
              <a:t>Dafür stehen wir ein!“</a:t>
            </a:r>
          </a:p>
        </p:txBody>
      </p:sp>
      <p:sp>
        <p:nvSpPr>
          <p:cNvPr id="4" name="Foliennummernplatzhalter 3"/>
          <p:cNvSpPr>
            <a:spLocks noGrp="1"/>
          </p:cNvSpPr>
          <p:nvPr>
            <p:ph type="sldNum" sz="quarter" idx="10"/>
          </p:nvPr>
        </p:nvSpPr>
        <p:spPr/>
        <p:txBody>
          <a:bodyPr/>
          <a:lstStyle/>
          <a:p>
            <a:fld id="{6DAAC41D-F293-DA46-B757-26F971DC4922}" type="slidenum">
              <a:rPr lang="de-DE" smtClean="0"/>
              <a:t>37</a:t>
            </a:fld>
            <a:endParaRPr lang="de-DE"/>
          </a:p>
        </p:txBody>
      </p:sp>
    </p:spTree>
    <p:extLst>
      <p:ext uri="{BB962C8B-B14F-4D97-AF65-F5344CB8AC3E}">
        <p14:creationId xmlns:p14="http://schemas.microsoft.com/office/powerpoint/2010/main" val="3913574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38</a:t>
            </a:fld>
            <a:endParaRPr lang="de-DE"/>
          </a:p>
        </p:txBody>
      </p:sp>
    </p:spTree>
    <p:extLst>
      <p:ext uri="{BB962C8B-B14F-4D97-AF65-F5344CB8AC3E}">
        <p14:creationId xmlns:p14="http://schemas.microsoft.com/office/powerpoint/2010/main" val="767636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Eingangs des Krefelder Beschlusses (Präambel) werden fünf grundlegende Leitfragen</a:t>
            </a:r>
            <a:r>
              <a:rPr lang="de-DE" baseline="0" dirty="0" smtClean="0"/>
              <a:t> formuliert, die im Beschluss im Dreischritt von „Sehen – Urteilen - Handeln“ aufgegriffen und beantwortet werden.</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4</a:t>
            </a:fld>
            <a:endParaRPr lang="de-DE"/>
          </a:p>
        </p:txBody>
      </p:sp>
    </p:spTree>
    <p:extLst>
      <p:ext uri="{BB962C8B-B14F-4D97-AF65-F5344CB8AC3E}">
        <p14:creationId xmlns:p14="http://schemas.microsoft.com/office/powerpoint/2010/main" val="3459391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DAAC41D-F293-DA46-B757-26F971DC4922}" type="slidenum">
              <a:rPr lang="de-DE" smtClean="0"/>
              <a:t>5</a:t>
            </a:fld>
            <a:endParaRPr lang="de-DE"/>
          </a:p>
        </p:txBody>
      </p:sp>
    </p:spTree>
    <p:extLst>
      <p:ext uri="{BB962C8B-B14F-4D97-AF65-F5344CB8AC3E}">
        <p14:creationId xmlns:p14="http://schemas.microsoft.com/office/powerpoint/2010/main" val="378662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Den jeweiligen Teilen</a:t>
            </a:r>
            <a:r>
              <a:rPr lang="de-DE" baseline="0" dirty="0" smtClean="0"/>
              <a:t> von „Sehen-Urteilen-Handeln“ sind Zitate aus der Bibel vorangestellt. </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6</a:t>
            </a:fld>
            <a:endParaRPr lang="de-DE"/>
          </a:p>
        </p:txBody>
      </p:sp>
    </p:spTree>
    <p:extLst>
      <p:ext uri="{BB962C8B-B14F-4D97-AF65-F5344CB8AC3E}">
        <p14:creationId xmlns:p14="http://schemas.microsoft.com/office/powerpoint/2010/main" val="1041135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Teil „Sehen“ des Krefelder</a:t>
            </a:r>
            <a:r>
              <a:rPr lang="de-DE" baseline="0" dirty="0" smtClean="0"/>
              <a:t> Beschlusses werden in der Tradition des II. Vatikanischen Konzils und der Soziallehre der Kirche die „Zeichen der Zeit“ analysiert. Dabei werden sieben „Zeichen der Zeit“ herausgestellt:</a:t>
            </a:r>
          </a:p>
          <a:p>
            <a:r>
              <a:rPr lang="de-DE" dirty="0" smtClean="0">
                <a:solidFill>
                  <a:srgbClr val="00B050"/>
                </a:solidFill>
              </a:rPr>
              <a:t>Die „</a:t>
            </a:r>
            <a:r>
              <a:rPr lang="de-DE" dirty="0" err="1" smtClean="0">
                <a:solidFill>
                  <a:srgbClr val="00B050"/>
                </a:solidFill>
              </a:rPr>
              <a:t>Vermachtung</a:t>
            </a:r>
            <a:r>
              <a:rPr lang="de-DE" dirty="0" smtClean="0">
                <a:solidFill>
                  <a:srgbClr val="00B050"/>
                </a:solidFill>
              </a:rPr>
              <a:t> der Wirtschaft“.</a:t>
            </a:r>
          </a:p>
          <a:p>
            <a:r>
              <a:rPr lang="de-DE" dirty="0" smtClean="0">
                <a:solidFill>
                  <a:srgbClr val="00B050"/>
                </a:solidFill>
              </a:rPr>
              <a:t>Die strukturelle Gewalt.</a:t>
            </a:r>
          </a:p>
          <a:p>
            <a:r>
              <a:rPr lang="de-DE" dirty="0" smtClean="0">
                <a:solidFill>
                  <a:srgbClr val="00B050"/>
                </a:solidFill>
              </a:rPr>
              <a:t>Die Ausbeutung der menschlichen Arbeit.</a:t>
            </a:r>
          </a:p>
          <a:p>
            <a:r>
              <a:rPr lang="de-DE" dirty="0" smtClean="0">
                <a:solidFill>
                  <a:srgbClr val="00B050"/>
                </a:solidFill>
              </a:rPr>
              <a:t>Das marktradikale Denken.</a:t>
            </a:r>
          </a:p>
          <a:p>
            <a:r>
              <a:rPr lang="de-DE" dirty="0" smtClean="0">
                <a:solidFill>
                  <a:srgbClr val="00B050"/>
                </a:solidFill>
              </a:rPr>
              <a:t>Die strukturelle soziale Spaltung und die Zunahme der Ungleichheit.</a:t>
            </a:r>
          </a:p>
          <a:p>
            <a:r>
              <a:rPr lang="de-DE" dirty="0" smtClean="0">
                <a:solidFill>
                  <a:srgbClr val="00B050"/>
                </a:solidFill>
              </a:rPr>
              <a:t>Die Lähmung der Kräfte für eine sozial-ökologische Wirtschaft.</a:t>
            </a:r>
          </a:p>
          <a:p>
            <a:r>
              <a:rPr lang="de-DE" dirty="0" smtClean="0">
                <a:solidFill>
                  <a:srgbClr val="00B050"/>
                </a:solidFill>
              </a:rPr>
              <a:t>Die Systemfrage.</a:t>
            </a:r>
          </a:p>
          <a:p>
            <a:r>
              <a:rPr lang="de-DE" dirty="0" smtClean="0"/>
              <a:t>In den nachfolgenden Folien werden die einzelnen „Zeichen der Zeit“ beschrieben, erläutert und Verbindungen aufgezeigt.</a:t>
            </a:r>
          </a:p>
          <a:p>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7</a:t>
            </a:fld>
            <a:endParaRPr lang="de-DE"/>
          </a:p>
        </p:txBody>
      </p:sp>
    </p:spTree>
    <p:extLst>
      <p:ext uri="{BB962C8B-B14F-4D97-AF65-F5344CB8AC3E}">
        <p14:creationId xmlns:p14="http://schemas.microsoft.com/office/powerpoint/2010/main" val="2978804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a:t>
            </a:r>
            <a:r>
              <a:rPr lang="de-DE" baseline="0" dirty="0" smtClean="0"/>
              <a:t> Krefelder Beschluss Ziff. 2:</a:t>
            </a:r>
          </a:p>
          <a:p>
            <a:r>
              <a:rPr lang="de-DE" baseline="0" dirty="0" smtClean="0"/>
              <a:t>„</a:t>
            </a:r>
            <a:r>
              <a:rPr lang="de-DE" dirty="0" smtClean="0"/>
              <a:t>Ein „Zeichen der Zeit“ ist die „</a:t>
            </a:r>
            <a:r>
              <a:rPr lang="de-DE" dirty="0" err="1" smtClean="0"/>
              <a:t>Vermachtung</a:t>
            </a:r>
            <a:r>
              <a:rPr lang="de-DE" dirty="0" smtClean="0"/>
              <a:t> der Wirtschaft“.</a:t>
            </a:r>
            <a:r>
              <a:rPr lang="de-DE" baseline="0" dirty="0" smtClean="0"/>
              <a:t> </a:t>
            </a:r>
            <a:r>
              <a:rPr lang="de-DE" dirty="0" smtClean="0"/>
              <a:t>Das global aktive Finanzkapital (Banken, Börsen, Fonds etc.) beherrscht und lenkt Wirtschaft und Politik. 147 Unternehmen üben die Kontrolle </a:t>
            </a:r>
            <a:r>
              <a:rPr lang="de-DE" dirty="0" err="1" smtClean="0"/>
              <a:t>über</a:t>
            </a:r>
            <a:r>
              <a:rPr lang="de-DE" dirty="0" smtClean="0"/>
              <a:t> 40 Prozent der weltweiten 43.060 multinationalen Unternehmen aus und generieren mehr als 60 Prozent der globalen </a:t>
            </a:r>
            <a:r>
              <a:rPr lang="de-DE" dirty="0" err="1" smtClean="0"/>
              <a:t>Umsätze</a:t>
            </a:r>
            <a:r>
              <a:rPr lang="de-DE" dirty="0" smtClean="0"/>
              <a:t>. Die 35 mächtigsten Unternehmen dieser Welt kontrollieren mehr als ein Drittel des Welthandels.</a:t>
            </a:r>
            <a:r>
              <a:rPr lang="de-DE" baseline="0" dirty="0" smtClean="0"/>
              <a:t> </a:t>
            </a:r>
            <a:r>
              <a:rPr lang="de-DE" dirty="0" smtClean="0"/>
              <a:t>Das Finanzkapital ist Herrscher und Lenker der Wirtschaft. Das Ergebnis sind andauernde Machtkämpfe: Machtkämpfe innerhalb der Wirtschaft um die Hoheit über Staat und Politik, schließlich der Machtkampf der Staaten untereinander.  Diese Machtkämpfe werden von den Machthabern und Stärkeren zu Lasten der arbeitenden Menschen, der Arbeitssuchenden, der Schwachen, Armen und Ausgeschlossenen entschieden.“</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8</a:t>
            </a:fld>
            <a:endParaRPr lang="de-DE"/>
          </a:p>
        </p:txBody>
      </p:sp>
    </p:spTree>
    <p:extLst>
      <p:ext uri="{BB962C8B-B14F-4D97-AF65-F5344CB8AC3E}">
        <p14:creationId xmlns:p14="http://schemas.microsoft.com/office/powerpoint/2010/main" val="2585529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Krefelder Beschuss Ziff.</a:t>
            </a:r>
            <a:r>
              <a:rPr lang="de-DE" baseline="0" dirty="0" smtClean="0"/>
              <a:t> 3:</a:t>
            </a:r>
          </a:p>
          <a:p>
            <a:r>
              <a:rPr lang="de-DE" baseline="0" dirty="0" smtClean="0"/>
              <a:t>„Das kapitalistische Weltsystem übt strukturelle Gewalt aus. Die reichen Länder des Nordens setzen ihre wirtschaftliche und militärische Macht und Herrschaft gegenüber den armen Ländern des Südens durch. Sie beuten die Rohstoffe aus, exportieren gleichzeitig ihre hoch subventionierten Agrarprodukte und zerstören damit die einheimische Wirtschaft vor Ort. Sie kaufen Land und verletzen damit angestammte Besitzansprüche, Gewohnheitsrechte und die Eigenversorgung der ansässigen Bevölkerung. Freihandelsabkommen schützen die multinationalen Großkonzerne und die Märkte der reichen Ökonomien. Sie stärken deren Wirtschaftsmacht und zementieren damit einen ungerechten Welthandel. Der Anteil der ärmsten Länder am Welthandel ist auf 0,5 Prozent abgesunken. Unterdrückung, Armut und Elend sind die Folgen. Das Leben der Armen wird zum „Spekulationsobjekt“ der Reichen. Wir leben auf Kosten Anderer und können dies, weil wir mächtiger sind als sie. Unser Wohlstand beruht nicht nur auf Leistung, Arbeit und einem verhältnismäßig guten Sozialsystem, sondern auch auf struktureller Gewalt und permanenter Ausbeutung. „Wir leben nicht über unsere Verhältnisse, sondern über die Verhältnisse der anderen.“ </a:t>
            </a:r>
            <a:endParaRPr lang="de-DE" dirty="0"/>
          </a:p>
        </p:txBody>
      </p:sp>
      <p:sp>
        <p:nvSpPr>
          <p:cNvPr id="4" name="Foliennummernplatzhalter 3"/>
          <p:cNvSpPr>
            <a:spLocks noGrp="1"/>
          </p:cNvSpPr>
          <p:nvPr>
            <p:ph type="sldNum" sz="quarter" idx="10"/>
          </p:nvPr>
        </p:nvSpPr>
        <p:spPr/>
        <p:txBody>
          <a:bodyPr/>
          <a:lstStyle/>
          <a:p>
            <a:fld id="{6DAAC41D-F293-DA46-B757-26F971DC4922}" type="slidenum">
              <a:rPr lang="de-DE" smtClean="0"/>
              <a:t>9</a:t>
            </a:fld>
            <a:endParaRPr lang="de-DE"/>
          </a:p>
        </p:txBody>
      </p:sp>
    </p:spTree>
    <p:extLst>
      <p:ext uri="{BB962C8B-B14F-4D97-AF65-F5344CB8AC3E}">
        <p14:creationId xmlns:p14="http://schemas.microsoft.com/office/powerpoint/2010/main" val="205061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57201" y="3629685"/>
            <a:ext cx="7530462" cy="659312"/>
          </a:xfrm>
          <a:noFill/>
        </p:spPr>
        <p:txBody>
          <a:bodyPr/>
          <a:lstStyle/>
          <a:p>
            <a:r>
              <a:rPr lang="de-DE" smtClean="0"/>
              <a:t>Mastertitelformat bearbeiten</a:t>
            </a:r>
            <a:endParaRPr lang="de-DE" dirty="0"/>
          </a:p>
        </p:txBody>
      </p:sp>
      <p:sp>
        <p:nvSpPr>
          <p:cNvPr id="3" name="Untertitel 2"/>
          <p:cNvSpPr>
            <a:spLocks noGrp="1"/>
          </p:cNvSpPr>
          <p:nvPr>
            <p:ph type="subTitle" idx="1"/>
          </p:nvPr>
        </p:nvSpPr>
        <p:spPr>
          <a:xfrm>
            <a:off x="457200" y="4268177"/>
            <a:ext cx="7315200" cy="603792"/>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4" name="Datumsplatzhalter 3"/>
          <p:cNvSpPr>
            <a:spLocks noGrp="1"/>
          </p:cNvSpPr>
          <p:nvPr>
            <p:ph type="dt" sz="half" idx="10"/>
          </p:nvPr>
        </p:nvSpPr>
        <p:spPr/>
        <p:txBody>
          <a:bodyPr/>
          <a:lstStyle/>
          <a:p>
            <a:fld id="{72BD9D56-CE67-A940-AED7-3E2DFDAE1F5A}" type="datetime1">
              <a:rPr lang="de-DE" smtClean="0"/>
              <a:t>06.10.2017</a:t>
            </a:fld>
            <a:endParaRPr lang="de-DE"/>
          </a:p>
        </p:txBody>
      </p:sp>
      <p:sp>
        <p:nvSpPr>
          <p:cNvPr id="5" name="Fußzeilenplatzhalter 4"/>
          <p:cNvSpPr>
            <a:spLocks noGrp="1"/>
          </p:cNvSpPr>
          <p:nvPr>
            <p:ph type="ftr" sz="quarter" idx="11"/>
          </p:nvPr>
        </p:nvSpPr>
        <p:spPr/>
        <p:txBody>
          <a:bodyPr/>
          <a:lstStyle/>
          <a:p>
            <a:r>
              <a:rPr lang="de-DE" smtClean="0"/>
              <a:t>Bundesverbandstag der KAB | Krefeld 2017</a:t>
            </a:r>
            <a:endParaRPr lang="de-DE"/>
          </a:p>
        </p:txBody>
      </p:sp>
      <p:sp>
        <p:nvSpPr>
          <p:cNvPr id="6" name="Foliennummernplatzhalter 5"/>
          <p:cNvSpPr>
            <a:spLocks noGrp="1"/>
          </p:cNvSpPr>
          <p:nvPr>
            <p:ph type="sldNum" sz="quarter" idx="12"/>
          </p:nvPr>
        </p:nvSpPr>
        <p:spPr/>
        <p:txBody>
          <a:bodyPr/>
          <a:lstStyle/>
          <a:p>
            <a:fld id="{D7EE6DED-B5E6-1647-863D-A08C3C6F4638}" type="slidenum">
              <a:rPr lang="de-DE" smtClean="0"/>
              <a:t>‹Nr.›</a:t>
            </a:fld>
            <a:endParaRPr lang="de-DE"/>
          </a:p>
        </p:txBody>
      </p:sp>
    </p:spTree>
    <p:extLst>
      <p:ext uri="{BB962C8B-B14F-4D97-AF65-F5344CB8AC3E}">
        <p14:creationId xmlns:p14="http://schemas.microsoft.com/office/powerpoint/2010/main" val="2725264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BB1B942-9D65-234E-A042-E5EF7380CDEE}" type="datetime1">
              <a:rPr lang="de-DE" smtClean="0"/>
              <a:t>06.10.2017</a:t>
            </a:fld>
            <a:endParaRPr lang="de-DE"/>
          </a:p>
        </p:txBody>
      </p:sp>
      <p:sp>
        <p:nvSpPr>
          <p:cNvPr id="5" name="Fußzeilenplatzhalter 4"/>
          <p:cNvSpPr>
            <a:spLocks noGrp="1"/>
          </p:cNvSpPr>
          <p:nvPr>
            <p:ph type="ftr" sz="quarter" idx="11"/>
          </p:nvPr>
        </p:nvSpPr>
        <p:spPr/>
        <p:txBody>
          <a:bodyPr/>
          <a:lstStyle/>
          <a:p>
            <a:r>
              <a:rPr lang="de-DE" smtClean="0"/>
              <a:t>Bundesverbandstag der KAB | Krefeld 2017</a:t>
            </a:r>
            <a:endParaRPr lang="de-DE"/>
          </a:p>
        </p:txBody>
      </p:sp>
      <p:sp>
        <p:nvSpPr>
          <p:cNvPr id="6" name="Foliennummernplatzhalter 5"/>
          <p:cNvSpPr>
            <a:spLocks noGrp="1"/>
          </p:cNvSpPr>
          <p:nvPr>
            <p:ph type="sldNum" sz="quarter" idx="12"/>
          </p:nvPr>
        </p:nvSpPr>
        <p:spPr/>
        <p:txBody>
          <a:bodyPr/>
          <a:lstStyle/>
          <a:p>
            <a:fld id="{D7EE6DED-B5E6-1647-863D-A08C3C6F4638}" type="slidenum">
              <a:rPr lang="de-DE" smtClean="0"/>
              <a:t>‹Nr.›</a:t>
            </a:fld>
            <a:endParaRPr lang="de-DE"/>
          </a:p>
        </p:txBody>
      </p:sp>
    </p:spTree>
    <p:extLst>
      <p:ext uri="{BB962C8B-B14F-4D97-AF65-F5344CB8AC3E}">
        <p14:creationId xmlns:p14="http://schemas.microsoft.com/office/powerpoint/2010/main" val="4064962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54783"/>
            <a:ext cx="2057400" cy="3290888"/>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154783"/>
            <a:ext cx="6019800" cy="3290888"/>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0BD8FC0-9FF1-C94A-80D9-29640F2EA54B}" type="datetime1">
              <a:rPr lang="de-DE" smtClean="0"/>
              <a:t>06.10.2017</a:t>
            </a:fld>
            <a:endParaRPr lang="de-DE"/>
          </a:p>
        </p:txBody>
      </p:sp>
      <p:sp>
        <p:nvSpPr>
          <p:cNvPr id="5" name="Fußzeilenplatzhalter 4"/>
          <p:cNvSpPr>
            <a:spLocks noGrp="1"/>
          </p:cNvSpPr>
          <p:nvPr>
            <p:ph type="ftr" sz="quarter" idx="11"/>
          </p:nvPr>
        </p:nvSpPr>
        <p:spPr/>
        <p:txBody>
          <a:bodyPr/>
          <a:lstStyle/>
          <a:p>
            <a:r>
              <a:rPr lang="de-DE" smtClean="0"/>
              <a:t>Bundesverbandstag der KAB | Krefeld 2017</a:t>
            </a:r>
            <a:endParaRPr lang="de-DE"/>
          </a:p>
        </p:txBody>
      </p:sp>
      <p:sp>
        <p:nvSpPr>
          <p:cNvPr id="6" name="Foliennummernplatzhalter 5"/>
          <p:cNvSpPr>
            <a:spLocks noGrp="1"/>
          </p:cNvSpPr>
          <p:nvPr>
            <p:ph type="sldNum" sz="quarter" idx="12"/>
          </p:nvPr>
        </p:nvSpPr>
        <p:spPr/>
        <p:txBody>
          <a:bodyPr/>
          <a:lstStyle/>
          <a:p>
            <a:fld id="{D7EE6DED-B5E6-1647-863D-A08C3C6F4638}" type="slidenum">
              <a:rPr lang="de-DE" smtClean="0"/>
              <a:t>‹Nr.›</a:t>
            </a:fld>
            <a:endParaRPr lang="de-DE"/>
          </a:p>
        </p:txBody>
      </p:sp>
    </p:spTree>
    <p:extLst>
      <p:ext uri="{BB962C8B-B14F-4D97-AF65-F5344CB8AC3E}">
        <p14:creationId xmlns:p14="http://schemas.microsoft.com/office/powerpoint/2010/main" val="3723411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562559" cy="857250"/>
          </a:xfrm>
        </p:spPr>
        <p:txBody>
          <a:bodyPr>
            <a:normAutofit/>
          </a:bodyPr>
          <a:lstStyle>
            <a:lvl1pPr algn="l">
              <a:defRPr sz="3400">
                <a:latin typeface="Tahoma"/>
                <a:cs typeface="Tahoma"/>
              </a:defRPr>
            </a:lvl1pPr>
          </a:lstStyle>
          <a:p>
            <a:r>
              <a:rPr lang="de-DE" smtClean="0"/>
              <a:t>Mastertitelformat bearbeiten</a:t>
            </a:r>
            <a:endParaRPr lang="de-DE" dirty="0"/>
          </a:p>
        </p:txBody>
      </p:sp>
      <p:sp>
        <p:nvSpPr>
          <p:cNvPr id="3" name="Inhaltsplatzhalter 2"/>
          <p:cNvSpPr>
            <a:spLocks noGrp="1"/>
          </p:cNvSpPr>
          <p:nvPr>
            <p:ph idx="1"/>
          </p:nvPr>
        </p:nvSpPr>
        <p:spPr>
          <a:xfrm>
            <a:off x="457200" y="1367205"/>
            <a:ext cx="8009306" cy="3227418"/>
          </a:xfrm>
        </p:spPr>
        <p:txBody>
          <a:bodyPr/>
          <a:lstStyle>
            <a:lvl1pPr>
              <a:defRPr>
                <a:latin typeface="Tahoma"/>
                <a:cs typeface="Tahoma"/>
              </a:defRPr>
            </a:lvl1pPr>
            <a:lvl2pPr>
              <a:defRPr>
                <a:latin typeface="Tahoma"/>
                <a:cs typeface="Tahoma"/>
              </a:defRPr>
            </a:lvl2pPr>
            <a:lvl3pPr>
              <a:defRPr>
                <a:latin typeface="Tahoma"/>
                <a:cs typeface="Tahoma"/>
              </a:defRPr>
            </a:lvl3pPr>
            <a:lvl4pPr>
              <a:defRPr>
                <a:latin typeface="Tahoma"/>
                <a:cs typeface="Tahoma"/>
              </a:defRPr>
            </a:lvl4pPr>
            <a:lvl5pPr>
              <a:defRPr>
                <a:latin typeface="Tahoma"/>
                <a:cs typeface="Tahoma"/>
              </a:defRPr>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3DDE7D62-A36F-E340-A34F-6B1DC958B101}" type="datetime1">
              <a:rPr lang="de-DE" smtClean="0"/>
              <a:t>06.10.2017</a:t>
            </a:fld>
            <a:endParaRPr lang="de-DE"/>
          </a:p>
        </p:txBody>
      </p:sp>
      <p:sp>
        <p:nvSpPr>
          <p:cNvPr id="5" name="Fußzeilenplatzhalter 4"/>
          <p:cNvSpPr>
            <a:spLocks noGrp="1"/>
          </p:cNvSpPr>
          <p:nvPr>
            <p:ph type="ftr" sz="quarter" idx="11"/>
          </p:nvPr>
        </p:nvSpPr>
        <p:spPr/>
        <p:txBody>
          <a:bodyPr/>
          <a:lstStyle/>
          <a:p>
            <a:r>
              <a:rPr lang="de-DE" smtClean="0"/>
              <a:t>Bundesverbandstag der KAB | Krefeld 2017</a:t>
            </a:r>
            <a:endParaRPr lang="de-DE"/>
          </a:p>
        </p:txBody>
      </p:sp>
      <p:sp>
        <p:nvSpPr>
          <p:cNvPr id="6" name="Foliennummernplatzhalter 5"/>
          <p:cNvSpPr>
            <a:spLocks noGrp="1"/>
          </p:cNvSpPr>
          <p:nvPr>
            <p:ph type="sldNum" sz="quarter" idx="12"/>
          </p:nvPr>
        </p:nvSpPr>
        <p:spPr/>
        <p:txBody>
          <a:bodyPr/>
          <a:lstStyle/>
          <a:p>
            <a:fld id="{D7EE6DED-B5E6-1647-863D-A08C3C6F4638}" type="slidenum">
              <a:rPr lang="de-DE" smtClean="0"/>
              <a:t>‹Nr.›</a:t>
            </a:fld>
            <a:endParaRPr lang="de-DE"/>
          </a:p>
        </p:txBody>
      </p:sp>
    </p:spTree>
    <p:extLst>
      <p:ext uri="{BB962C8B-B14F-4D97-AF65-F5344CB8AC3E}">
        <p14:creationId xmlns:p14="http://schemas.microsoft.com/office/powerpoint/2010/main" val="2857382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33829B74-58C1-6B45-AD9C-C07A12FFA0BC}" type="datetime1">
              <a:rPr lang="de-DE" smtClean="0"/>
              <a:t>06.10.2017</a:t>
            </a:fld>
            <a:endParaRPr lang="de-DE"/>
          </a:p>
        </p:txBody>
      </p:sp>
      <p:sp>
        <p:nvSpPr>
          <p:cNvPr id="5" name="Fußzeilenplatzhalter 4"/>
          <p:cNvSpPr>
            <a:spLocks noGrp="1"/>
          </p:cNvSpPr>
          <p:nvPr>
            <p:ph type="ftr" sz="quarter" idx="11"/>
          </p:nvPr>
        </p:nvSpPr>
        <p:spPr/>
        <p:txBody>
          <a:bodyPr/>
          <a:lstStyle/>
          <a:p>
            <a:r>
              <a:rPr lang="de-DE" smtClean="0"/>
              <a:t>Bundesverbandstag der KAB | Krefeld 2017</a:t>
            </a:r>
            <a:endParaRPr lang="de-DE"/>
          </a:p>
        </p:txBody>
      </p:sp>
      <p:sp>
        <p:nvSpPr>
          <p:cNvPr id="6" name="Foliennummernplatzhalter 5"/>
          <p:cNvSpPr>
            <a:spLocks noGrp="1"/>
          </p:cNvSpPr>
          <p:nvPr>
            <p:ph type="sldNum" sz="quarter" idx="12"/>
          </p:nvPr>
        </p:nvSpPr>
        <p:spPr/>
        <p:txBody>
          <a:bodyPr/>
          <a:lstStyle/>
          <a:p>
            <a:fld id="{D7EE6DED-B5E6-1647-863D-A08C3C6F4638}" type="slidenum">
              <a:rPr lang="de-DE" smtClean="0"/>
              <a:t>‹Nr.›</a:t>
            </a:fld>
            <a:endParaRPr lang="de-DE"/>
          </a:p>
        </p:txBody>
      </p:sp>
    </p:spTree>
    <p:extLst>
      <p:ext uri="{BB962C8B-B14F-4D97-AF65-F5344CB8AC3E}">
        <p14:creationId xmlns:p14="http://schemas.microsoft.com/office/powerpoint/2010/main" val="233004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52472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524724"/>
            <a:ext cx="3929342"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umsplatzhalter 4"/>
          <p:cNvSpPr>
            <a:spLocks noGrp="1"/>
          </p:cNvSpPr>
          <p:nvPr>
            <p:ph type="dt" sz="half" idx="10"/>
          </p:nvPr>
        </p:nvSpPr>
        <p:spPr/>
        <p:txBody>
          <a:bodyPr/>
          <a:lstStyle/>
          <a:p>
            <a:fld id="{80596EE0-2090-8848-B8A3-3C5E3A32FEF6}" type="datetime1">
              <a:rPr lang="de-DE" smtClean="0"/>
              <a:t>06.10.2017</a:t>
            </a:fld>
            <a:endParaRPr lang="de-DE"/>
          </a:p>
        </p:txBody>
      </p:sp>
      <p:sp>
        <p:nvSpPr>
          <p:cNvPr id="6" name="Fußzeilenplatzhalter 5"/>
          <p:cNvSpPr>
            <a:spLocks noGrp="1"/>
          </p:cNvSpPr>
          <p:nvPr>
            <p:ph type="ftr" sz="quarter" idx="11"/>
          </p:nvPr>
        </p:nvSpPr>
        <p:spPr/>
        <p:txBody>
          <a:bodyPr/>
          <a:lstStyle/>
          <a:p>
            <a:r>
              <a:rPr lang="de-DE" smtClean="0"/>
              <a:t>Bundesverbandstag der KAB | Krefeld 2017</a:t>
            </a:r>
            <a:endParaRPr lang="de-DE"/>
          </a:p>
        </p:txBody>
      </p:sp>
      <p:sp>
        <p:nvSpPr>
          <p:cNvPr id="7" name="Foliennummernplatzhalter 6"/>
          <p:cNvSpPr>
            <a:spLocks noGrp="1"/>
          </p:cNvSpPr>
          <p:nvPr>
            <p:ph type="sldNum" sz="quarter" idx="12"/>
          </p:nvPr>
        </p:nvSpPr>
        <p:spPr/>
        <p:txBody>
          <a:bodyPr/>
          <a:lstStyle/>
          <a:p>
            <a:fld id="{D7EE6DED-B5E6-1647-863D-A08C3C6F4638}" type="slidenum">
              <a:rPr lang="de-DE" smtClean="0"/>
              <a:t>‹Nr.›</a:t>
            </a:fld>
            <a:endParaRPr lang="de-DE"/>
          </a:p>
        </p:txBody>
      </p:sp>
    </p:spTree>
    <p:extLst>
      <p:ext uri="{BB962C8B-B14F-4D97-AF65-F5344CB8AC3E}">
        <p14:creationId xmlns:p14="http://schemas.microsoft.com/office/powerpoint/2010/main" val="352723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103423" y="344781"/>
            <a:ext cx="7583378" cy="857250"/>
          </a:xfrm>
        </p:spPr>
        <p:txBody>
          <a:bodyPr/>
          <a:lstStyle>
            <a:lvl1pPr>
              <a:defRPr/>
            </a:lvl1pPr>
          </a:lstStyle>
          <a:p>
            <a:r>
              <a:rPr lang="de-DE" smtClean="0"/>
              <a:t>Mastertitelformat bearbeiten</a:t>
            </a:r>
            <a:endParaRPr lang="de-DE" dirty="0"/>
          </a:p>
        </p:txBody>
      </p:sp>
      <p:sp>
        <p:nvSpPr>
          <p:cNvPr id="3" name="Textplatzhalter 2"/>
          <p:cNvSpPr>
            <a:spLocks noGrp="1"/>
          </p:cNvSpPr>
          <p:nvPr>
            <p:ph type="body" idx="1"/>
          </p:nvPr>
        </p:nvSpPr>
        <p:spPr>
          <a:xfrm>
            <a:off x="457200" y="1588567"/>
            <a:ext cx="4040188" cy="43698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068389"/>
            <a:ext cx="4040188" cy="269887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45030" y="1588567"/>
            <a:ext cx="4041775" cy="43698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31" y="2068389"/>
            <a:ext cx="3946392" cy="269887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Datumsplatzhalter 6"/>
          <p:cNvSpPr>
            <a:spLocks noGrp="1"/>
          </p:cNvSpPr>
          <p:nvPr>
            <p:ph type="dt" sz="half" idx="10"/>
          </p:nvPr>
        </p:nvSpPr>
        <p:spPr/>
        <p:txBody>
          <a:bodyPr/>
          <a:lstStyle/>
          <a:p>
            <a:fld id="{56DED986-E76E-284C-BA15-AE9C609CD05E}" type="datetime1">
              <a:rPr lang="de-DE" smtClean="0"/>
              <a:t>06.10.2017</a:t>
            </a:fld>
            <a:endParaRPr lang="de-DE"/>
          </a:p>
        </p:txBody>
      </p:sp>
      <p:sp>
        <p:nvSpPr>
          <p:cNvPr id="8" name="Fußzeilenplatzhalter 7"/>
          <p:cNvSpPr>
            <a:spLocks noGrp="1"/>
          </p:cNvSpPr>
          <p:nvPr>
            <p:ph type="ftr" sz="quarter" idx="11"/>
          </p:nvPr>
        </p:nvSpPr>
        <p:spPr/>
        <p:txBody>
          <a:bodyPr/>
          <a:lstStyle/>
          <a:p>
            <a:r>
              <a:rPr lang="de-DE" smtClean="0"/>
              <a:t>Bundesverbandstag der KAB | Krefeld 2017</a:t>
            </a:r>
            <a:endParaRPr lang="de-DE"/>
          </a:p>
        </p:txBody>
      </p:sp>
      <p:sp>
        <p:nvSpPr>
          <p:cNvPr id="9" name="Foliennummernplatzhalter 8"/>
          <p:cNvSpPr>
            <a:spLocks noGrp="1"/>
          </p:cNvSpPr>
          <p:nvPr>
            <p:ph type="sldNum" sz="quarter" idx="12"/>
          </p:nvPr>
        </p:nvSpPr>
        <p:spPr/>
        <p:txBody>
          <a:bodyPr/>
          <a:lstStyle/>
          <a:p>
            <a:fld id="{D7EE6DED-B5E6-1647-863D-A08C3C6F4638}" type="slidenum">
              <a:rPr lang="de-DE" smtClean="0"/>
              <a:t>‹Nr.›</a:t>
            </a:fld>
            <a:endParaRPr lang="de-DE"/>
          </a:p>
        </p:txBody>
      </p:sp>
    </p:spTree>
    <p:extLst>
      <p:ext uri="{BB962C8B-B14F-4D97-AF65-F5344CB8AC3E}">
        <p14:creationId xmlns:p14="http://schemas.microsoft.com/office/powerpoint/2010/main" val="2123216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E4B8C6D9-7B20-AC46-87E8-03D1B12F7DE2}" type="datetime1">
              <a:rPr lang="de-DE" smtClean="0"/>
              <a:t>06.10.2017</a:t>
            </a:fld>
            <a:endParaRPr lang="de-DE"/>
          </a:p>
        </p:txBody>
      </p:sp>
      <p:sp>
        <p:nvSpPr>
          <p:cNvPr id="4" name="Fußzeilenplatzhalter 3"/>
          <p:cNvSpPr>
            <a:spLocks noGrp="1"/>
          </p:cNvSpPr>
          <p:nvPr>
            <p:ph type="ftr" sz="quarter" idx="11"/>
          </p:nvPr>
        </p:nvSpPr>
        <p:spPr/>
        <p:txBody>
          <a:bodyPr/>
          <a:lstStyle/>
          <a:p>
            <a:r>
              <a:rPr lang="de-DE" smtClean="0"/>
              <a:t>Bundesverbandstag der KAB | Krefeld 2017</a:t>
            </a:r>
            <a:endParaRPr lang="de-DE"/>
          </a:p>
        </p:txBody>
      </p:sp>
      <p:sp>
        <p:nvSpPr>
          <p:cNvPr id="5" name="Foliennummernplatzhalter 4"/>
          <p:cNvSpPr>
            <a:spLocks noGrp="1"/>
          </p:cNvSpPr>
          <p:nvPr>
            <p:ph type="sldNum" sz="quarter" idx="12"/>
          </p:nvPr>
        </p:nvSpPr>
        <p:spPr/>
        <p:txBody>
          <a:bodyPr/>
          <a:lstStyle/>
          <a:p>
            <a:fld id="{D7EE6DED-B5E6-1647-863D-A08C3C6F4638}" type="slidenum">
              <a:rPr lang="de-DE" smtClean="0"/>
              <a:t>‹Nr.›</a:t>
            </a:fld>
            <a:endParaRPr lang="de-DE"/>
          </a:p>
        </p:txBody>
      </p:sp>
    </p:spTree>
    <p:extLst>
      <p:ext uri="{BB962C8B-B14F-4D97-AF65-F5344CB8AC3E}">
        <p14:creationId xmlns:p14="http://schemas.microsoft.com/office/powerpoint/2010/main" val="2798721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CF0FEDE-523E-4943-B13F-C0F2576C6C62}" type="datetime1">
              <a:rPr lang="de-DE" smtClean="0"/>
              <a:t>06.10.2017</a:t>
            </a:fld>
            <a:endParaRPr lang="de-DE"/>
          </a:p>
        </p:txBody>
      </p:sp>
      <p:sp>
        <p:nvSpPr>
          <p:cNvPr id="3" name="Fußzeilenplatzhalter 2"/>
          <p:cNvSpPr>
            <a:spLocks noGrp="1"/>
          </p:cNvSpPr>
          <p:nvPr>
            <p:ph type="ftr" sz="quarter" idx="11"/>
          </p:nvPr>
        </p:nvSpPr>
        <p:spPr/>
        <p:txBody>
          <a:bodyPr/>
          <a:lstStyle/>
          <a:p>
            <a:r>
              <a:rPr lang="de-DE" smtClean="0"/>
              <a:t>Bundesverbandstag der KAB | Krefeld 2017</a:t>
            </a:r>
            <a:endParaRPr lang="de-DE"/>
          </a:p>
        </p:txBody>
      </p:sp>
      <p:sp>
        <p:nvSpPr>
          <p:cNvPr id="4" name="Foliennummernplatzhalter 3"/>
          <p:cNvSpPr>
            <a:spLocks noGrp="1"/>
          </p:cNvSpPr>
          <p:nvPr>
            <p:ph type="sldNum" sz="quarter" idx="12"/>
          </p:nvPr>
        </p:nvSpPr>
        <p:spPr/>
        <p:txBody>
          <a:bodyPr/>
          <a:lstStyle/>
          <a:p>
            <a:fld id="{D7EE6DED-B5E6-1647-863D-A08C3C6F4638}" type="slidenum">
              <a:rPr lang="de-DE" smtClean="0"/>
              <a:t>‹Nr.›</a:t>
            </a:fld>
            <a:endParaRPr lang="de-DE"/>
          </a:p>
        </p:txBody>
      </p:sp>
    </p:spTree>
    <p:extLst>
      <p:ext uri="{BB962C8B-B14F-4D97-AF65-F5344CB8AC3E}">
        <p14:creationId xmlns:p14="http://schemas.microsoft.com/office/powerpoint/2010/main" val="206295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5" y="204787"/>
            <a:ext cx="3008313" cy="871538"/>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719F0CE1-CB38-0F4F-8FFF-398865507B5C}" type="datetime1">
              <a:rPr lang="de-DE" smtClean="0"/>
              <a:t>06.10.2017</a:t>
            </a:fld>
            <a:endParaRPr lang="de-DE"/>
          </a:p>
        </p:txBody>
      </p:sp>
      <p:sp>
        <p:nvSpPr>
          <p:cNvPr id="6" name="Fußzeilenplatzhalter 5"/>
          <p:cNvSpPr>
            <a:spLocks noGrp="1"/>
          </p:cNvSpPr>
          <p:nvPr>
            <p:ph type="ftr" sz="quarter" idx="11"/>
          </p:nvPr>
        </p:nvSpPr>
        <p:spPr/>
        <p:txBody>
          <a:bodyPr/>
          <a:lstStyle/>
          <a:p>
            <a:r>
              <a:rPr lang="de-DE" smtClean="0"/>
              <a:t>Bundesverbandstag der KAB | Krefeld 2017</a:t>
            </a:r>
            <a:endParaRPr lang="de-DE"/>
          </a:p>
        </p:txBody>
      </p:sp>
      <p:sp>
        <p:nvSpPr>
          <p:cNvPr id="7" name="Foliennummernplatzhalter 6"/>
          <p:cNvSpPr>
            <a:spLocks noGrp="1"/>
          </p:cNvSpPr>
          <p:nvPr>
            <p:ph type="sldNum" sz="quarter" idx="12"/>
          </p:nvPr>
        </p:nvSpPr>
        <p:spPr/>
        <p:txBody>
          <a:bodyPr/>
          <a:lstStyle/>
          <a:p>
            <a:fld id="{D7EE6DED-B5E6-1647-863D-A08C3C6F4638}" type="slidenum">
              <a:rPr lang="de-DE" smtClean="0"/>
              <a:t>‹Nr.›</a:t>
            </a:fld>
            <a:endParaRPr lang="de-DE"/>
          </a:p>
        </p:txBody>
      </p:sp>
    </p:spTree>
    <p:extLst>
      <p:ext uri="{BB962C8B-B14F-4D97-AF65-F5344CB8AC3E}">
        <p14:creationId xmlns:p14="http://schemas.microsoft.com/office/powerpoint/2010/main" val="217614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auf Platzhalter ziehen oder durch Klicken auf Symbol hinzufügen</a:t>
            </a:r>
            <a:endParaRPr lang="de-DE"/>
          </a:p>
        </p:txBody>
      </p:sp>
      <p:sp>
        <p:nvSpPr>
          <p:cNvPr id="4" name="Textplatzhalt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06C634BB-8C79-F64F-B74F-400961E2CEF0}" type="datetime1">
              <a:rPr lang="de-DE" smtClean="0"/>
              <a:t>06.10.2017</a:t>
            </a:fld>
            <a:endParaRPr lang="de-DE"/>
          </a:p>
        </p:txBody>
      </p:sp>
      <p:sp>
        <p:nvSpPr>
          <p:cNvPr id="6" name="Fußzeilenplatzhalter 5"/>
          <p:cNvSpPr>
            <a:spLocks noGrp="1"/>
          </p:cNvSpPr>
          <p:nvPr>
            <p:ph type="ftr" sz="quarter" idx="11"/>
          </p:nvPr>
        </p:nvSpPr>
        <p:spPr/>
        <p:txBody>
          <a:bodyPr/>
          <a:lstStyle/>
          <a:p>
            <a:r>
              <a:rPr lang="de-DE" smtClean="0"/>
              <a:t>Bundesverbandstag der KAB | Krefeld 2017</a:t>
            </a:r>
            <a:endParaRPr lang="de-DE"/>
          </a:p>
        </p:txBody>
      </p:sp>
      <p:sp>
        <p:nvSpPr>
          <p:cNvPr id="7" name="Foliennummernplatzhalter 6"/>
          <p:cNvSpPr>
            <a:spLocks noGrp="1"/>
          </p:cNvSpPr>
          <p:nvPr>
            <p:ph type="sldNum" sz="quarter" idx="12"/>
          </p:nvPr>
        </p:nvSpPr>
        <p:spPr/>
        <p:txBody>
          <a:bodyPr/>
          <a:lstStyle/>
          <a:p>
            <a:fld id="{D7EE6DED-B5E6-1647-863D-A08C3C6F4638}" type="slidenum">
              <a:rPr lang="de-DE" smtClean="0"/>
              <a:t>‹Nr.›</a:t>
            </a:fld>
            <a:endParaRPr lang="de-DE"/>
          </a:p>
        </p:txBody>
      </p:sp>
    </p:spTree>
    <p:extLst>
      <p:ext uri="{BB962C8B-B14F-4D97-AF65-F5344CB8AC3E}">
        <p14:creationId xmlns:p14="http://schemas.microsoft.com/office/powerpoint/2010/main" val="3405387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172820" y="423957"/>
            <a:ext cx="7548680" cy="857250"/>
          </a:xfrm>
          <a:prstGeom prst="rect">
            <a:avLst/>
          </a:prstGeom>
        </p:spPr>
        <p:txBody>
          <a:bodyPr vert="horz" lIns="91440" tIns="45720" rIns="91440" bIns="45720" rtlCol="0" anchor="ctr">
            <a:norm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200" y="1367205"/>
            <a:ext cx="8120342" cy="3227418"/>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Tahoma"/>
                <a:cs typeface="Tahoma"/>
              </a:defRPr>
            </a:lvl1pPr>
          </a:lstStyle>
          <a:p>
            <a:fld id="{C30876FE-231B-904B-ABB8-FBF561ABAF95}" type="datetime1">
              <a:rPr lang="de-DE" smtClean="0"/>
              <a:t>06.10.2017</a:t>
            </a:fld>
            <a:endParaRPr lang="de-DE" dirty="0"/>
          </a:p>
        </p:txBody>
      </p:sp>
      <p:sp>
        <p:nvSpPr>
          <p:cNvPr id="5" name="Fußzeilenplatzhalter 4"/>
          <p:cNvSpPr>
            <a:spLocks noGrp="1"/>
          </p:cNvSpPr>
          <p:nvPr>
            <p:ph type="ftr" sz="quarter" idx="3"/>
          </p:nvPr>
        </p:nvSpPr>
        <p:spPr>
          <a:xfrm>
            <a:off x="2699565" y="4767264"/>
            <a:ext cx="3768289" cy="273844"/>
          </a:xfrm>
          <a:prstGeom prst="rect">
            <a:avLst/>
          </a:prstGeom>
        </p:spPr>
        <p:txBody>
          <a:bodyPr vert="horz" lIns="91440" tIns="45720" rIns="91440" bIns="45720" rtlCol="0" anchor="ctr"/>
          <a:lstStyle>
            <a:lvl1pPr algn="ctr">
              <a:defRPr sz="1200">
                <a:solidFill>
                  <a:schemeClr val="tx1">
                    <a:tint val="75000"/>
                  </a:schemeClr>
                </a:solidFill>
                <a:latin typeface="Tahoma"/>
                <a:cs typeface="Tahoma"/>
              </a:defRPr>
            </a:lvl1pPr>
          </a:lstStyle>
          <a:p>
            <a:r>
              <a:rPr lang="de-DE" dirty="0" smtClean="0"/>
              <a:t>Bundesverbandstag der KAB | Krefeld 2017</a:t>
            </a:r>
            <a:endParaRPr lang="de-DE" dirty="0"/>
          </a:p>
        </p:txBody>
      </p:sp>
      <p:sp>
        <p:nvSpPr>
          <p:cNvPr id="6" name="Foliennummernplatzhalter 5"/>
          <p:cNvSpPr>
            <a:spLocks noGrp="1"/>
          </p:cNvSpPr>
          <p:nvPr>
            <p:ph type="sldNum" sz="quarter" idx="4"/>
          </p:nvPr>
        </p:nvSpPr>
        <p:spPr>
          <a:xfrm>
            <a:off x="6705880" y="4767264"/>
            <a:ext cx="180921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7EE6DED-B5E6-1647-863D-A08C3C6F4638}" type="slidenum">
              <a:rPr lang="de-DE" smtClean="0"/>
              <a:t>‹Nr.›</a:t>
            </a:fld>
            <a:endParaRPr lang="de-DE" dirty="0"/>
          </a:p>
        </p:txBody>
      </p:sp>
    </p:spTree>
    <p:extLst>
      <p:ext uri="{BB962C8B-B14F-4D97-AF65-F5344CB8AC3E}">
        <p14:creationId xmlns:p14="http://schemas.microsoft.com/office/powerpoint/2010/main" val="26531825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dt="0"/>
  <p:txStyles>
    <p:titleStyle>
      <a:lvl1pPr algn="l" defTabSz="457200" rtl="0" eaLnBrk="1" latinLnBrk="0" hangingPunct="1">
        <a:spcBef>
          <a:spcPct val="0"/>
        </a:spcBef>
        <a:buNone/>
        <a:defRPr sz="3400" kern="1200">
          <a:solidFill>
            <a:schemeClr val="tx1"/>
          </a:solidFill>
          <a:latin typeface="Tahoma"/>
          <a:ea typeface="+mj-ea"/>
          <a:cs typeface="Tahom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Tahoma"/>
          <a:ea typeface="+mn-ea"/>
          <a:cs typeface="Tahoma"/>
        </a:defRPr>
      </a:lvl1pPr>
      <a:lvl2pPr marL="742950" indent="-285750" algn="l" defTabSz="457200" rtl="0" eaLnBrk="1" latinLnBrk="0" hangingPunct="1">
        <a:spcBef>
          <a:spcPct val="20000"/>
        </a:spcBef>
        <a:buFont typeface="Arial"/>
        <a:buChar char="–"/>
        <a:defRPr sz="2000" kern="1200">
          <a:solidFill>
            <a:schemeClr val="tx1"/>
          </a:solidFill>
          <a:latin typeface="Tahoma"/>
          <a:ea typeface="+mn-ea"/>
          <a:cs typeface="Tahoma"/>
        </a:defRPr>
      </a:lvl2pPr>
      <a:lvl3pPr marL="1143000" indent="-228600" algn="l" defTabSz="457200" rtl="0" eaLnBrk="1" latinLnBrk="0" hangingPunct="1">
        <a:spcBef>
          <a:spcPct val="20000"/>
        </a:spcBef>
        <a:buFont typeface="Arial"/>
        <a:buChar char="•"/>
        <a:defRPr sz="1800"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600" kern="1200">
          <a:solidFill>
            <a:schemeClr val="tx1"/>
          </a:solidFill>
          <a:latin typeface="Tahoma"/>
          <a:ea typeface="+mn-ea"/>
          <a:cs typeface="Tahoma"/>
        </a:defRPr>
      </a:lvl4pPr>
      <a:lvl5pPr marL="2057400" indent="-228600" algn="l" defTabSz="457200" rtl="0" eaLnBrk="1" latinLnBrk="0" hangingPunct="1">
        <a:spcBef>
          <a:spcPct val="20000"/>
        </a:spcBef>
        <a:buFont typeface="Arial"/>
        <a:buChar char="»"/>
        <a:defRPr sz="14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Der Krefelder Beschluss</a:t>
            </a:r>
            <a:endParaRPr lang="de-DE" dirty="0"/>
          </a:p>
        </p:txBody>
      </p:sp>
      <p:sp>
        <p:nvSpPr>
          <p:cNvPr id="3" name="Untertitel 2"/>
          <p:cNvSpPr>
            <a:spLocks noGrp="1"/>
          </p:cNvSpPr>
          <p:nvPr>
            <p:ph type="subTitle" idx="1"/>
          </p:nvPr>
        </p:nvSpPr>
        <p:spPr/>
        <p:txBody>
          <a:bodyPr/>
          <a:lstStyle/>
          <a:p>
            <a:r>
              <a:rPr lang="de-DE" dirty="0" smtClean="0"/>
              <a:t>Bundesverbandstag 2017 | Krefeld</a:t>
            </a:r>
            <a:endParaRPr lang="de-DE" dirty="0"/>
          </a:p>
        </p:txBody>
      </p:sp>
    </p:spTree>
    <p:extLst>
      <p:ext uri="{BB962C8B-B14F-4D97-AF65-F5344CB8AC3E}">
        <p14:creationId xmlns:p14="http://schemas.microsoft.com/office/powerpoint/2010/main" val="21014257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400" dirty="0" smtClean="0">
                <a:solidFill>
                  <a:srgbClr val="008A3E"/>
                </a:solidFill>
              </a:rPr>
              <a:t>Sehen: Zeichen der </a:t>
            </a:r>
            <a:r>
              <a:rPr lang="de-DE" sz="2400" dirty="0">
                <a:solidFill>
                  <a:srgbClr val="008A3E"/>
                </a:solidFill>
              </a:rPr>
              <a:t>Zeit </a:t>
            </a:r>
            <a:r>
              <a:rPr lang="de-DE" dirty="0">
                <a:solidFill>
                  <a:srgbClr val="008A3E"/>
                </a:solidFill>
              </a:rPr>
              <a:t>| </a:t>
            </a:r>
            <a:r>
              <a:rPr lang="de-DE" b="1" dirty="0" smtClean="0">
                <a:solidFill>
                  <a:srgbClr val="008A3E"/>
                </a:solidFill>
              </a:rPr>
              <a:t>Ausbeutung</a:t>
            </a:r>
            <a:endParaRPr lang="de-DE" b="1" dirty="0">
              <a:solidFill>
                <a:srgbClr val="008A3E"/>
              </a:solidFill>
            </a:endParaRPr>
          </a:p>
        </p:txBody>
      </p:sp>
      <p:sp>
        <p:nvSpPr>
          <p:cNvPr id="3" name="Inhaltsplatzhalter 2"/>
          <p:cNvSpPr>
            <a:spLocks noGrp="1"/>
          </p:cNvSpPr>
          <p:nvPr>
            <p:ph idx="1"/>
          </p:nvPr>
        </p:nvSpPr>
        <p:spPr>
          <a:xfrm>
            <a:off x="1141935" y="1152728"/>
            <a:ext cx="7373155" cy="3756406"/>
          </a:xfrm>
        </p:spPr>
        <p:txBody>
          <a:bodyPr>
            <a:normAutofit/>
          </a:bodyPr>
          <a:lstStyle/>
          <a:p>
            <a:pPr marL="0" indent="0">
              <a:buNone/>
            </a:pPr>
            <a:r>
              <a:rPr lang="de-DE" dirty="0" smtClean="0"/>
              <a:t>„Die kapitalistische Wirtschaftsweise beruht auf der strukturellen Ausbeutung der menschlichen Arbeit.“</a:t>
            </a:r>
          </a:p>
          <a:p>
            <a:pPr>
              <a:buFont typeface="Wingdings" pitchFamily="2" charset="2"/>
              <a:buChar char="Ø"/>
            </a:pPr>
            <a:r>
              <a:rPr lang="de-DE" sz="1600" dirty="0"/>
              <a:t>D</a:t>
            </a:r>
            <a:r>
              <a:rPr lang="de-DE" sz="1600" dirty="0" smtClean="0"/>
              <a:t>ie Vermehrung von Geld als Kapital ist das Ziel.</a:t>
            </a:r>
          </a:p>
          <a:p>
            <a:pPr>
              <a:buFont typeface="Wingdings" pitchFamily="2" charset="2"/>
              <a:buChar char="Ø"/>
            </a:pPr>
            <a:r>
              <a:rPr lang="de-DE" sz="1600" dirty="0" smtClean="0"/>
              <a:t>Die menschliche Arbeitskraft ist „Mittel zum Zweck“ für dieses Ziel.</a:t>
            </a:r>
          </a:p>
          <a:p>
            <a:pPr>
              <a:buFont typeface="Wingdings" pitchFamily="2" charset="2"/>
              <a:buChar char="Ø"/>
            </a:pPr>
            <a:r>
              <a:rPr lang="de-DE" sz="1600" dirty="0" smtClean="0"/>
              <a:t>Kapital und Arbeit werden vom Selbstzweck der Geldvermehrung beherrscht.</a:t>
            </a:r>
          </a:p>
          <a:p>
            <a:pPr>
              <a:buFont typeface="Wingdings" pitchFamily="2" charset="2"/>
              <a:buChar char="Ø"/>
            </a:pPr>
            <a:r>
              <a:rPr lang="de-DE" sz="1600" dirty="0" smtClean="0"/>
              <a:t>Gemeinschaftsgüter werden in Waren verwandelt.</a:t>
            </a:r>
          </a:p>
          <a:p>
            <a:pPr>
              <a:buFont typeface="Wingdings" pitchFamily="2" charset="2"/>
              <a:buChar char="Ø"/>
            </a:pPr>
            <a:r>
              <a:rPr lang="de-DE" sz="1600" dirty="0" smtClean="0"/>
              <a:t>Großkonzerne haben die Marktmacht und unterlaufen den Wettbewerb.</a:t>
            </a:r>
          </a:p>
          <a:p>
            <a:pPr marL="0" indent="0">
              <a:buNone/>
            </a:pPr>
            <a:r>
              <a:rPr lang="de-DE" sz="2000" b="1" dirty="0" smtClean="0">
                <a:solidFill>
                  <a:srgbClr val="008A3E"/>
                </a:solidFill>
              </a:rPr>
              <a:t>Das Ergebnis ist die Herrschaft einer kleinen Gruppe von Finanzkapitalbesitzern, die die demokratische Ordnung schädigen.</a:t>
            </a:r>
          </a:p>
          <a:p>
            <a:pPr marL="400050" lvl="1" indent="0">
              <a:buNone/>
            </a:pPr>
            <a:endParaRPr lang="de-DE" dirty="0" smtClean="0"/>
          </a:p>
          <a:p>
            <a:pPr lvl="1" indent="-342900"/>
            <a:endParaRPr lang="de-DE" dirty="0"/>
          </a:p>
        </p:txBody>
      </p:sp>
      <p:sp>
        <p:nvSpPr>
          <p:cNvPr id="4" name="Fußzeilenplatzhalter 3"/>
          <p:cNvSpPr>
            <a:spLocks noGrp="1"/>
          </p:cNvSpPr>
          <p:nvPr>
            <p:ph type="ftr" sz="quarter" idx="11"/>
          </p:nvPr>
        </p:nvSpPr>
        <p:spPr/>
        <p:txBody>
          <a:bodyPr/>
          <a:lstStyle/>
          <a:p>
            <a:r>
              <a:rPr lang="de-DE" dirty="0" smtClean="0"/>
              <a:t>Krefelder Beschluss | KAB | Ziff. 4</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10</a:t>
            </a:fld>
            <a:endParaRPr lang="de-DE"/>
          </a:p>
        </p:txBody>
      </p:sp>
    </p:spTree>
    <p:extLst>
      <p:ext uri="{BB962C8B-B14F-4D97-AF65-F5344CB8AC3E}">
        <p14:creationId xmlns:p14="http://schemas.microsoft.com/office/powerpoint/2010/main" val="3331156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400" dirty="0" smtClean="0">
                <a:solidFill>
                  <a:srgbClr val="008A3E"/>
                </a:solidFill>
              </a:rPr>
              <a:t>Sehen: Zeichen der </a:t>
            </a:r>
            <a:r>
              <a:rPr lang="de-DE" sz="2400" dirty="0">
                <a:solidFill>
                  <a:srgbClr val="008A3E"/>
                </a:solidFill>
              </a:rPr>
              <a:t>Zeit </a:t>
            </a:r>
            <a:r>
              <a:rPr lang="de-DE" dirty="0">
                <a:solidFill>
                  <a:srgbClr val="008A3E"/>
                </a:solidFill>
              </a:rPr>
              <a:t>| </a:t>
            </a:r>
            <a:r>
              <a:rPr lang="de-DE" b="1" dirty="0" smtClean="0">
                <a:solidFill>
                  <a:srgbClr val="008A3E"/>
                </a:solidFill>
              </a:rPr>
              <a:t>Marktradikalismus</a:t>
            </a:r>
            <a:endParaRPr lang="de-DE" b="1" dirty="0">
              <a:solidFill>
                <a:srgbClr val="008A3E"/>
              </a:solidFill>
            </a:endParaRPr>
          </a:p>
        </p:txBody>
      </p:sp>
      <p:sp>
        <p:nvSpPr>
          <p:cNvPr id="3" name="Inhaltsplatzhalter 2"/>
          <p:cNvSpPr>
            <a:spLocks noGrp="1"/>
          </p:cNvSpPr>
          <p:nvPr>
            <p:ph idx="1"/>
          </p:nvPr>
        </p:nvSpPr>
        <p:spPr>
          <a:xfrm>
            <a:off x="1141935" y="1152728"/>
            <a:ext cx="7373155" cy="3756406"/>
          </a:xfrm>
        </p:spPr>
        <p:txBody>
          <a:bodyPr>
            <a:normAutofit/>
          </a:bodyPr>
          <a:lstStyle/>
          <a:p>
            <a:pPr marL="0" indent="0">
              <a:buNone/>
            </a:pPr>
            <a:r>
              <a:rPr lang="de-DE" dirty="0" smtClean="0"/>
              <a:t>Diese Entwicklung wird beschleunigt durch die „marktradikale Doktrin.“ </a:t>
            </a:r>
          </a:p>
          <a:p>
            <a:pPr marL="0" indent="0">
              <a:buNone/>
            </a:pPr>
            <a:r>
              <a:rPr lang="de-DE" sz="2000" dirty="0" smtClean="0"/>
              <a:t>Die „Heilslehre des Marktes“ führt zu:</a:t>
            </a:r>
          </a:p>
          <a:p>
            <a:pPr>
              <a:buFont typeface="Wingdings" pitchFamily="2" charset="2"/>
              <a:buChar char="Ø"/>
            </a:pPr>
            <a:r>
              <a:rPr lang="de-DE" sz="1600" dirty="0"/>
              <a:t>e</a:t>
            </a:r>
            <a:r>
              <a:rPr lang="de-DE" sz="1600" dirty="0" smtClean="0"/>
              <a:t>iner Deregulierung der Arbeitsmärkte,</a:t>
            </a:r>
          </a:p>
          <a:p>
            <a:pPr>
              <a:buFont typeface="Wingdings" pitchFamily="2" charset="2"/>
              <a:buChar char="Ø"/>
            </a:pPr>
            <a:r>
              <a:rPr lang="de-DE" sz="1600" dirty="0" smtClean="0"/>
              <a:t>Steuergeschenken für die Konzerne,</a:t>
            </a:r>
          </a:p>
          <a:p>
            <a:pPr>
              <a:buFont typeface="Wingdings" pitchFamily="2" charset="2"/>
              <a:buChar char="Ø"/>
            </a:pPr>
            <a:r>
              <a:rPr lang="de-DE" sz="1600" dirty="0" smtClean="0"/>
              <a:t>einer Umverteilung von unten nach oben,</a:t>
            </a:r>
          </a:p>
          <a:p>
            <a:pPr>
              <a:buFont typeface="Wingdings" pitchFamily="2" charset="2"/>
              <a:buChar char="Ø"/>
            </a:pPr>
            <a:r>
              <a:rPr lang="de-DE" sz="1600" dirty="0"/>
              <a:t>e</a:t>
            </a:r>
            <a:r>
              <a:rPr lang="de-DE" sz="1600" dirty="0" smtClean="0"/>
              <a:t>iner Schädigung der göttlichen Schöpfung und</a:t>
            </a:r>
          </a:p>
          <a:p>
            <a:pPr>
              <a:buFont typeface="Wingdings" pitchFamily="2" charset="2"/>
              <a:buChar char="Ø"/>
            </a:pPr>
            <a:r>
              <a:rPr lang="de-DE" sz="1600" dirty="0"/>
              <a:t>d</a:t>
            </a:r>
            <a:r>
              <a:rPr lang="de-DE" sz="1600" dirty="0" smtClean="0"/>
              <a:t>es sozialen Zusammenhaltes der Gesellschaft.</a:t>
            </a:r>
          </a:p>
          <a:p>
            <a:pPr marL="0" indent="0">
              <a:buNone/>
            </a:pPr>
            <a:r>
              <a:rPr lang="de-DE" sz="2000" b="1" dirty="0" smtClean="0">
                <a:solidFill>
                  <a:srgbClr val="008A3E"/>
                </a:solidFill>
              </a:rPr>
              <a:t>Das Ergebnis ist die „Diktatur einer Wirtschaft ohne Gesicht und ohne ein wirklich menschliches Ziel“ (Papst Franziskus).</a:t>
            </a:r>
            <a:endParaRPr lang="de-DE" b="1" dirty="0" smtClean="0"/>
          </a:p>
          <a:p>
            <a:pPr lvl="1" indent="-342900"/>
            <a:endParaRPr lang="de-DE" dirty="0"/>
          </a:p>
        </p:txBody>
      </p:sp>
      <p:sp>
        <p:nvSpPr>
          <p:cNvPr id="4" name="Fußzeilenplatzhalter 3"/>
          <p:cNvSpPr>
            <a:spLocks noGrp="1"/>
          </p:cNvSpPr>
          <p:nvPr>
            <p:ph type="ftr" sz="quarter" idx="11"/>
          </p:nvPr>
        </p:nvSpPr>
        <p:spPr/>
        <p:txBody>
          <a:bodyPr/>
          <a:lstStyle/>
          <a:p>
            <a:r>
              <a:rPr lang="de-DE" dirty="0" smtClean="0"/>
              <a:t>Krefelder Beschluss | </a:t>
            </a:r>
            <a:r>
              <a:rPr lang="de-DE" dirty="0"/>
              <a:t>KAB| </a:t>
            </a:r>
            <a:r>
              <a:rPr lang="de-DE" dirty="0" smtClean="0"/>
              <a:t>Ziff. 5</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11</a:t>
            </a:fld>
            <a:endParaRPr lang="de-DE"/>
          </a:p>
        </p:txBody>
      </p:sp>
    </p:spTree>
    <p:extLst>
      <p:ext uri="{BB962C8B-B14F-4D97-AF65-F5344CB8AC3E}">
        <p14:creationId xmlns:p14="http://schemas.microsoft.com/office/powerpoint/2010/main" val="15352202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1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left)">
                                      <p:cBhvr>
                                        <p:cTn id="4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505264"/>
            <a:ext cx="8019756" cy="857250"/>
          </a:xfrm>
          <a:noFill/>
        </p:spPr>
        <p:txBody>
          <a:bodyPr>
            <a:normAutofit fontScale="90000"/>
          </a:bodyPr>
          <a:lstStyle/>
          <a:p>
            <a:r>
              <a:rPr lang="de-DE" sz="2400" dirty="0" smtClean="0">
                <a:solidFill>
                  <a:srgbClr val="008A3E"/>
                </a:solidFill>
              </a:rPr>
              <a:t>Sehen: Zeichen der </a:t>
            </a:r>
            <a:r>
              <a:rPr lang="de-DE" sz="2400" dirty="0">
                <a:solidFill>
                  <a:srgbClr val="008A3E"/>
                </a:solidFill>
              </a:rPr>
              <a:t>Zeit </a:t>
            </a:r>
            <a:r>
              <a:rPr lang="de-DE" dirty="0">
                <a:solidFill>
                  <a:srgbClr val="008A3E"/>
                </a:solidFill>
              </a:rPr>
              <a:t>| </a:t>
            </a:r>
            <a:r>
              <a:rPr lang="de-DE" sz="2700" b="1" dirty="0" smtClean="0">
                <a:solidFill>
                  <a:srgbClr val="008A3E"/>
                </a:solidFill>
              </a:rPr>
              <a:t>Spaltung und Ungleichheit</a:t>
            </a:r>
            <a:endParaRPr lang="de-DE" sz="2700" b="1" dirty="0">
              <a:solidFill>
                <a:srgbClr val="008A3E"/>
              </a:solidFill>
            </a:endParaRPr>
          </a:p>
        </p:txBody>
      </p:sp>
      <p:sp>
        <p:nvSpPr>
          <p:cNvPr id="3" name="Inhaltsplatzhalter 2"/>
          <p:cNvSpPr>
            <a:spLocks noGrp="1"/>
          </p:cNvSpPr>
          <p:nvPr>
            <p:ph idx="1"/>
          </p:nvPr>
        </p:nvSpPr>
        <p:spPr>
          <a:xfrm>
            <a:off x="1124244" y="1291211"/>
            <a:ext cx="7373155" cy="3756406"/>
          </a:xfrm>
        </p:spPr>
        <p:txBody>
          <a:bodyPr>
            <a:normAutofit/>
          </a:bodyPr>
          <a:lstStyle/>
          <a:p>
            <a:pPr marL="0" indent="0">
              <a:buNone/>
            </a:pPr>
            <a:r>
              <a:rPr lang="de-DE" sz="2000" dirty="0" smtClean="0"/>
              <a:t>„Die Folge der Diktatur dieser Wirtschaft ohne menschliches Ziel (…) ist eine strukturelle soziale Spaltung und eine Zunahme der Ungleichheit – auch bei uns.“ </a:t>
            </a:r>
          </a:p>
          <a:p>
            <a:pPr>
              <a:buFont typeface="Wingdings" pitchFamily="2" charset="2"/>
              <a:buChar char="Ø"/>
            </a:pPr>
            <a:r>
              <a:rPr lang="de-DE" sz="1600" dirty="0" smtClean="0"/>
              <a:t>Die Konzentration der Vermögen nimmt zu.</a:t>
            </a:r>
          </a:p>
          <a:p>
            <a:pPr>
              <a:buFont typeface="Wingdings" pitchFamily="2" charset="2"/>
              <a:buChar char="Ø"/>
            </a:pPr>
            <a:r>
              <a:rPr lang="de-DE" sz="1600" dirty="0" smtClean="0"/>
              <a:t>Einkommen von Arbeitnehmer*innen werden zugunsten der Kapitalbesitzenden umverteilt.</a:t>
            </a:r>
          </a:p>
          <a:p>
            <a:pPr>
              <a:buFont typeface="Wingdings" pitchFamily="2" charset="2"/>
              <a:buChar char="Ø"/>
            </a:pPr>
            <a:r>
              <a:rPr lang="de-DE" sz="1600" dirty="0" smtClean="0"/>
              <a:t>Prekäre Beschäftigungen weiten sich aus (Arm trotz Arbeit).</a:t>
            </a:r>
          </a:p>
          <a:p>
            <a:pPr>
              <a:buFont typeface="Wingdings" pitchFamily="2" charset="2"/>
              <a:buChar char="Ø"/>
            </a:pPr>
            <a:r>
              <a:rPr lang="de-DE" sz="1600" dirty="0" smtClean="0"/>
              <a:t>Durch „Arbeit 4.0“ wächst der Druck, sich dem Takt der Maschinen anzupassen.</a:t>
            </a:r>
          </a:p>
          <a:p>
            <a:pPr marL="0" indent="0">
              <a:buNone/>
            </a:pPr>
            <a:r>
              <a:rPr lang="de-DE" sz="2000" b="1" dirty="0" smtClean="0">
                <a:solidFill>
                  <a:srgbClr val="008A3E"/>
                </a:solidFill>
              </a:rPr>
              <a:t>Das Ergebnis ist: „Viele werden abgehängt, fühlen sich ohnmächtig und sozial deklassiert.“</a:t>
            </a:r>
            <a:endParaRPr lang="de-DE" dirty="0" smtClean="0"/>
          </a:p>
          <a:p>
            <a:pPr lvl="1" indent="-342900"/>
            <a:endParaRPr lang="de-DE" dirty="0"/>
          </a:p>
        </p:txBody>
      </p:sp>
      <p:sp>
        <p:nvSpPr>
          <p:cNvPr id="4" name="Fußzeilenplatzhalter 3"/>
          <p:cNvSpPr>
            <a:spLocks noGrp="1"/>
          </p:cNvSpPr>
          <p:nvPr>
            <p:ph type="ftr" sz="quarter" idx="11"/>
          </p:nvPr>
        </p:nvSpPr>
        <p:spPr/>
        <p:txBody>
          <a:bodyPr/>
          <a:lstStyle/>
          <a:p>
            <a:r>
              <a:rPr lang="de-DE" dirty="0" smtClean="0"/>
              <a:t>Krefelder Beschluss </a:t>
            </a:r>
            <a:r>
              <a:rPr lang="de-DE" dirty="0"/>
              <a:t>| </a:t>
            </a:r>
            <a:r>
              <a:rPr lang="de-DE" dirty="0" smtClean="0"/>
              <a:t>KAB | Ziff. 6</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12</a:t>
            </a:fld>
            <a:endParaRPr lang="de-DE"/>
          </a:p>
        </p:txBody>
      </p:sp>
    </p:spTree>
    <p:extLst>
      <p:ext uri="{BB962C8B-B14F-4D97-AF65-F5344CB8AC3E}">
        <p14:creationId xmlns:p14="http://schemas.microsoft.com/office/powerpoint/2010/main" val="30266500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400" dirty="0" smtClean="0">
                <a:solidFill>
                  <a:srgbClr val="008A3E"/>
                </a:solidFill>
              </a:rPr>
              <a:t>Sehen: Zeichen der </a:t>
            </a:r>
            <a:r>
              <a:rPr lang="de-DE" sz="2400" dirty="0">
                <a:solidFill>
                  <a:srgbClr val="008A3E"/>
                </a:solidFill>
              </a:rPr>
              <a:t>Zeit </a:t>
            </a:r>
            <a:r>
              <a:rPr lang="de-DE" dirty="0">
                <a:solidFill>
                  <a:srgbClr val="008A3E"/>
                </a:solidFill>
              </a:rPr>
              <a:t>| </a:t>
            </a:r>
            <a:r>
              <a:rPr lang="de-DE" b="1" dirty="0" smtClean="0">
                <a:solidFill>
                  <a:srgbClr val="008A3E"/>
                </a:solidFill>
              </a:rPr>
              <a:t>Lähmung der </a:t>
            </a:r>
            <a:r>
              <a:rPr lang="de-DE" b="1" dirty="0">
                <a:solidFill>
                  <a:srgbClr val="008A3E"/>
                </a:solidFill>
              </a:rPr>
              <a:t>K</a:t>
            </a:r>
            <a:r>
              <a:rPr lang="de-DE" b="1" dirty="0" smtClean="0">
                <a:solidFill>
                  <a:srgbClr val="008A3E"/>
                </a:solidFill>
              </a:rPr>
              <a:t>räfte</a:t>
            </a:r>
            <a:endParaRPr lang="de-DE" b="1" dirty="0">
              <a:solidFill>
                <a:srgbClr val="008A3E"/>
              </a:solidFill>
            </a:endParaRPr>
          </a:p>
        </p:txBody>
      </p:sp>
      <p:sp>
        <p:nvSpPr>
          <p:cNvPr id="3" name="Inhaltsplatzhalter 2"/>
          <p:cNvSpPr>
            <a:spLocks noGrp="1"/>
          </p:cNvSpPr>
          <p:nvPr>
            <p:ph idx="1"/>
          </p:nvPr>
        </p:nvSpPr>
        <p:spPr>
          <a:xfrm>
            <a:off x="1141935" y="1152728"/>
            <a:ext cx="7373155" cy="3756406"/>
          </a:xfrm>
        </p:spPr>
        <p:txBody>
          <a:bodyPr>
            <a:normAutofit fontScale="92500"/>
          </a:bodyPr>
          <a:lstStyle/>
          <a:p>
            <a:pPr marL="0" indent="0">
              <a:buNone/>
            </a:pPr>
            <a:r>
              <a:rPr lang="de-DE" dirty="0" smtClean="0"/>
              <a:t>Die globale Machtkonzentration und die Ausübung von Macht und Herrschaft lähmen die dringend notwendigen Kräfte für eine sozial-ökologische Wirtschaft. </a:t>
            </a:r>
          </a:p>
          <a:p>
            <a:pPr marL="0" indent="0">
              <a:buNone/>
            </a:pPr>
            <a:r>
              <a:rPr lang="de-DE" sz="2000" dirty="0" smtClean="0"/>
              <a:t>Veränderungen sind dringend notwendig, denn:</a:t>
            </a:r>
          </a:p>
          <a:p>
            <a:pPr>
              <a:buFont typeface="Wingdings" pitchFamily="2" charset="2"/>
              <a:buChar char="Ø"/>
            </a:pPr>
            <a:r>
              <a:rPr lang="de-DE" sz="1600" dirty="0"/>
              <a:t>d</a:t>
            </a:r>
            <a:r>
              <a:rPr lang="de-DE" sz="1600" dirty="0" smtClean="0"/>
              <a:t>er Klimawandel hat schon jetzt dramatische Folgen,</a:t>
            </a:r>
          </a:p>
          <a:p>
            <a:pPr>
              <a:buFont typeface="Wingdings" pitchFamily="2" charset="2"/>
              <a:buChar char="Ø"/>
            </a:pPr>
            <a:r>
              <a:rPr lang="de-DE" sz="1600" dirty="0"/>
              <a:t>s</a:t>
            </a:r>
            <a:r>
              <a:rPr lang="de-DE" sz="1600" dirty="0" smtClean="0"/>
              <a:t>oziale Konflikte nehmen zu,</a:t>
            </a:r>
          </a:p>
          <a:p>
            <a:pPr>
              <a:buFont typeface="Wingdings" pitchFamily="2" charset="2"/>
              <a:buChar char="Ø"/>
            </a:pPr>
            <a:r>
              <a:rPr lang="de-DE" sz="1600" dirty="0"/>
              <a:t>m</a:t>
            </a:r>
            <a:r>
              <a:rPr lang="de-DE" sz="1600" dirty="0" smtClean="0"/>
              <a:t>ehr und mehr Menschen sind auf der Flucht,</a:t>
            </a:r>
          </a:p>
          <a:p>
            <a:pPr>
              <a:buFont typeface="Wingdings" pitchFamily="2" charset="2"/>
              <a:buChar char="Ø"/>
            </a:pPr>
            <a:r>
              <a:rPr lang="de-DE" sz="1600" dirty="0" smtClean="0"/>
              <a:t>die Armen lassen sich nicht länger mit leeren Versprechungen abspeisen.</a:t>
            </a:r>
          </a:p>
          <a:p>
            <a:pPr marL="0" indent="0">
              <a:buNone/>
            </a:pPr>
            <a:r>
              <a:rPr lang="de-DE" sz="2000" b="1" dirty="0" smtClean="0">
                <a:solidFill>
                  <a:srgbClr val="008A3E"/>
                </a:solidFill>
              </a:rPr>
              <a:t>„Eine Abschottung der reichen Gesellschaften (…) ist nicht möglich, es sei denn wir verraten unsere demokratischen, zivilisatorischen und vor allem christlichen Werte.“</a:t>
            </a:r>
            <a:endParaRPr lang="de-DE" b="1" dirty="0" smtClean="0"/>
          </a:p>
          <a:p>
            <a:pPr lvl="1" indent="-342900"/>
            <a:endParaRPr lang="de-DE" dirty="0"/>
          </a:p>
        </p:txBody>
      </p:sp>
      <p:sp>
        <p:nvSpPr>
          <p:cNvPr id="4" name="Fußzeilenplatzhalter 3"/>
          <p:cNvSpPr>
            <a:spLocks noGrp="1"/>
          </p:cNvSpPr>
          <p:nvPr>
            <p:ph type="ftr" sz="quarter" idx="11"/>
          </p:nvPr>
        </p:nvSpPr>
        <p:spPr/>
        <p:txBody>
          <a:bodyPr/>
          <a:lstStyle/>
          <a:p>
            <a:r>
              <a:rPr lang="de-DE" dirty="0" smtClean="0"/>
              <a:t>Krefelder Beschluss | KAB | Ziff. 7</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13</a:t>
            </a:fld>
            <a:endParaRPr lang="de-DE"/>
          </a:p>
        </p:txBody>
      </p:sp>
    </p:spTree>
    <p:extLst>
      <p:ext uri="{BB962C8B-B14F-4D97-AF65-F5344CB8AC3E}">
        <p14:creationId xmlns:p14="http://schemas.microsoft.com/office/powerpoint/2010/main" val="9759281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Bundesverbandstag der KAB | Krefeld 2017</a:t>
            </a:r>
            <a:endParaRPr lang="de-DE"/>
          </a:p>
        </p:txBody>
      </p:sp>
      <p:sp>
        <p:nvSpPr>
          <p:cNvPr id="3" name="Foliennummernplatzhalter 2"/>
          <p:cNvSpPr>
            <a:spLocks noGrp="1"/>
          </p:cNvSpPr>
          <p:nvPr>
            <p:ph type="sldNum" sz="quarter" idx="12"/>
          </p:nvPr>
        </p:nvSpPr>
        <p:spPr/>
        <p:txBody>
          <a:bodyPr/>
          <a:lstStyle/>
          <a:p>
            <a:fld id="{D7EE6DED-B5E6-1647-863D-A08C3C6F4638}" type="slidenum">
              <a:rPr lang="de-DE" smtClean="0"/>
              <a:t>14</a:t>
            </a:fld>
            <a:endParaRPr lang="de-DE"/>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895" y="1137725"/>
            <a:ext cx="4561520" cy="3320691"/>
          </a:xfrm>
          <a:prstGeom prst="rect">
            <a:avLst/>
          </a:prstGeom>
        </p:spPr>
      </p:pic>
      <p:pic>
        <p:nvPicPr>
          <p:cNvPr id="6" name="Grafik 5"/>
          <p:cNvPicPr>
            <a:picLocks noChangeAspect="1"/>
          </p:cNvPicPr>
          <p:nvPr/>
        </p:nvPicPr>
        <p:blipFill>
          <a:blip r:embed="rId4"/>
          <a:stretch>
            <a:fillRect/>
          </a:stretch>
        </p:blipFill>
        <p:spPr>
          <a:xfrm>
            <a:off x="5697415" y="1137725"/>
            <a:ext cx="3446585" cy="3320691"/>
          </a:xfrm>
          <a:prstGeom prst="rect">
            <a:avLst/>
          </a:prstGeom>
        </p:spPr>
      </p:pic>
    </p:spTree>
    <p:extLst>
      <p:ext uri="{BB962C8B-B14F-4D97-AF65-F5344CB8AC3E}">
        <p14:creationId xmlns:p14="http://schemas.microsoft.com/office/powerpoint/2010/main" val="933329636"/>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2972" y="2053135"/>
            <a:ext cx="7172690" cy="857250"/>
          </a:xfrm>
        </p:spPr>
        <p:txBody>
          <a:bodyPr>
            <a:normAutofit fontScale="90000"/>
          </a:bodyPr>
          <a:lstStyle/>
          <a:p>
            <a:r>
              <a:rPr lang="de-DE" b="1" dirty="0" smtClean="0"/>
              <a:t>Urteilen: </a:t>
            </a:r>
            <a:r>
              <a:rPr lang="de-DE" dirty="0"/>
              <a:t/>
            </a:r>
            <a:br>
              <a:rPr lang="de-DE" dirty="0"/>
            </a:br>
            <a:r>
              <a:rPr lang="de-DE" dirty="0"/>
              <a:t>„Er stürzt die Mächtigen vom Thron (…) und lässt die Reichen leer ausgehen.“ (</a:t>
            </a:r>
            <a:r>
              <a:rPr lang="de-DE" dirty="0" err="1"/>
              <a:t>Lk</a:t>
            </a:r>
            <a:r>
              <a:rPr lang="de-DE" dirty="0"/>
              <a:t> 1,52.53)</a:t>
            </a:r>
          </a:p>
        </p:txBody>
      </p:sp>
      <p:sp>
        <p:nvSpPr>
          <p:cNvPr id="3" name="Fußzeilenplatzhalter 2"/>
          <p:cNvSpPr>
            <a:spLocks noGrp="1"/>
          </p:cNvSpPr>
          <p:nvPr>
            <p:ph type="ftr" sz="quarter" idx="11"/>
          </p:nvPr>
        </p:nvSpPr>
        <p:spPr/>
        <p:txBody>
          <a:bodyPr/>
          <a:lstStyle/>
          <a:p>
            <a:r>
              <a:rPr lang="de-DE" dirty="0" smtClean="0">
                <a:solidFill>
                  <a:prstClr val="black">
                    <a:tint val="75000"/>
                  </a:prstClr>
                </a:solidFill>
              </a:rPr>
              <a:t>Krefelder Beschluss | KAB | Urteilen</a:t>
            </a:r>
            <a:endParaRPr lang="de-DE" dirty="0">
              <a:solidFill>
                <a:prstClr val="black">
                  <a:tint val="75000"/>
                </a:prstClr>
              </a:solidFill>
            </a:endParaRPr>
          </a:p>
        </p:txBody>
      </p:sp>
      <p:sp>
        <p:nvSpPr>
          <p:cNvPr id="4" name="Foliennummernplatzhalter 3"/>
          <p:cNvSpPr>
            <a:spLocks noGrp="1"/>
          </p:cNvSpPr>
          <p:nvPr>
            <p:ph type="sldNum" sz="quarter" idx="12"/>
          </p:nvPr>
        </p:nvSpPr>
        <p:spPr/>
        <p:txBody>
          <a:bodyPr/>
          <a:lstStyle/>
          <a:p>
            <a:fld id="{D7EE6DED-B5E6-1647-863D-A08C3C6F4638}" type="slidenum">
              <a:rPr lang="de-DE" smtClean="0">
                <a:solidFill>
                  <a:prstClr val="black">
                    <a:tint val="75000"/>
                  </a:prstClr>
                </a:solidFill>
              </a:rPr>
              <a:pPr/>
              <a:t>15</a:t>
            </a:fld>
            <a:endParaRPr lang="de-DE">
              <a:solidFill>
                <a:prstClr val="black">
                  <a:tint val="75000"/>
                </a:prstClr>
              </a:solidFill>
            </a:endParaRPr>
          </a:p>
        </p:txBody>
      </p:sp>
    </p:spTree>
    <p:extLst>
      <p:ext uri="{BB962C8B-B14F-4D97-AF65-F5344CB8AC3E}">
        <p14:creationId xmlns:p14="http://schemas.microsoft.com/office/powerpoint/2010/main" val="196508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605478"/>
            <a:ext cx="7562559" cy="857250"/>
          </a:xfrm>
        </p:spPr>
        <p:txBody>
          <a:bodyPr>
            <a:normAutofit fontScale="90000"/>
          </a:bodyPr>
          <a:lstStyle/>
          <a:p>
            <a:r>
              <a:rPr lang="de-DE" b="1" dirty="0" smtClean="0">
                <a:solidFill>
                  <a:srgbClr val="008A3E"/>
                </a:solidFill>
              </a:rPr>
              <a:t>Urteilen</a:t>
            </a:r>
            <a:r>
              <a:rPr lang="de-DE" dirty="0" smtClean="0">
                <a:solidFill>
                  <a:srgbClr val="008A3E"/>
                </a:solidFill>
              </a:rPr>
              <a:t>: </a:t>
            </a:r>
            <a:r>
              <a:rPr lang="de-DE" sz="2200" dirty="0" smtClean="0">
                <a:solidFill>
                  <a:srgbClr val="008A3E"/>
                </a:solidFill>
              </a:rPr>
              <a:t>„</a:t>
            </a:r>
            <a:r>
              <a:rPr lang="de-DE" sz="2200" dirty="0">
                <a:solidFill>
                  <a:srgbClr val="008A3E"/>
                </a:solidFill>
              </a:rPr>
              <a:t>Er stürzt die Mächtigen vom Thron (…) und lässt die Reichen leer ausgehen.“ (</a:t>
            </a:r>
            <a:r>
              <a:rPr lang="de-DE" sz="2200" dirty="0" err="1">
                <a:solidFill>
                  <a:srgbClr val="008A3E"/>
                </a:solidFill>
              </a:rPr>
              <a:t>Lk</a:t>
            </a:r>
            <a:r>
              <a:rPr lang="de-DE" sz="2200" dirty="0">
                <a:solidFill>
                  <a:srgbClr val="008A3E"/>
                </a:solidFill>
              </a:rPr>
              <a:t> 1,52.53</a:t>
            </a:r>
            <a:r>
              <a:rPr lang="de-DE" sz="2200" dirty="0" smtClean="0">
                <a:solidFill>
                  <a:srgbClr val="008A3E"/>
                </a:solidFill>
              </a:rPr>
              <a:t>)</a:t>
            </a:r>
            <a:endParaRPr lang="de-DE" dirty="0">
              <a:solidFill>
                <a:srgbClr val="008A3E"/>
              </a:solidFill>
            </a:endParaRPr>
          </a:p>
        </p:txBody>
      </p:sp>
      <p:sp>
        <p:nvSpPr>
          <p:cNvPr id="3" name="Inhaltsplatzhalter 2"/>
          <p:cNvSpPr>
            <a:spLocks noGrp="1"/>
          </p:cNvSpPr>
          <p:nvPr>
            <p:ph idx="1"/>
          </p:nvPr>
        </p:nvSpPr>
        <p:spPr>
          <a:xfrm>
            <a:off x="2099257" y="1729562"/>
            <a:ext cx="6877318" cy="2821812"/>
          </a:xfrm>
        </p:spPr>
        <p:txBody>
          <a:bodyPr>
            <a:normAutofit fontScale="70000" lnSpcReduction="20000"/>
          </a:bodyPr>
          <a:lstStyle/>
          <a:p>
            <a:pPr marL="0" indent="0">
              <a:buNone/>
            </a:pPr>
            <a:r>
              <a:rPr lang="de-DE" dirty="0"/>
              <a:t>„Ich bin der EWIGE, dein Gott, der dich aus Ägypten geführt hat, aus dem Sklavenhaus. Du sollst neben mir keine anderen Götter haben. (…) Ihr sollt euch neben mir keine Götter aus Silber machen, auch Götter aus Gold sollt ihr euch nicht machen.“ (Ex 20,2-3.23</a:t>
            </a:r>
            <a:r>
              <a:rPr lang="de-DE" dirty="0" smtClean="0"/>
              <a:t>)</a:t>
            </a:r>
          </a:p>
          <a:p>
            <a:pPr marL="0" indent="0">
              <a:buNone/>
            </a:pPr>
            <a:endParaRPr lang="de-DE" dirty="0" smtClean="0"/>
          </a:p>
          <a:p>
            <a:pPr marL="0" indent="0">
              <a:buNone/>
            </a:pPr>
            <a:r>
              <a:rPr lang="de-DE" dirty="0" smtClean="0"/>
              <a:t>„Der Geist des Herrn ruht auf mir; denn der Herr hat mich gesalbt. Er hat mich gesandt, damit ich den Armen eine gute Nachricht bringe; damit ich den Gefangenen die Entlassung verkünde und den Blinden das Augenlicht; damit ich die Zerschlagenen in Freiheit setze und ein Gnadenjahr (Jubeljahr) des Herrn ausrufe.“ (</a:t>
            </a:r>
            <a:r>
              <a:rPr lang="de-DE" dirty="0" err="1" smtClean="0"/>
              <a:t>Lk</a:t>
            </a:r>
            <a:r>
              <a:rPr lang="de-DE" dirty="0" smtClean="0"/>
              <a:t> 4,18.19)</a:t>
            </a:r>
          </a:p>
          <a:p>
            <a:pPr marL="0" indent="0">
              <a:buNone/>
            </a:pPr>
            <a:endParaRPr lang="de-DE" dirty="0"/>
          </a:p>
        </p:txBody>
      </p:sp>
      <p:sp>
        <p:nvSpPr>
          <p:cNvPr id="4" name="Fußzeilenplatzhalter 3"/>
          <p:cNvSpPr>
            <a:spLocks noGrp="1"/>
          </p:cNvSpPr>
          <p:nvPr>
            <p:ph type="ftr" sz="quarter" idx="11"/>
          </p:nvPr>
        </p:nvSpPr>
        <p:spPr/>
        <p:txBody>
          <a:bodyPr/>
          <a:lstStyle/>
          <a:p>
            <a:r>
              <a:rPr lang="de-DE" dirty="0" smtClean="0"/>
              <a:t>Krefelder Beschluss | KAB | Urteilen</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16</a:t>
            </a:fld>
            <a:endParaRPr lang="de-D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77" y="1729562"/>
            <a:ext cx="1461753" cy="213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6942081"/>
      </p:ext>
    </p:extLst>
  </p:cSld>
  <p:clrMapOvr>
    <a:masterClrMapping/>
  </p:clrMapOvr>
  <mc:AlternateContent xmlns:mc="http://schemas.openxmlformats.org/markup-compatibility/2006" xmlns:p14="http://schemas.microsoft.com/office/powerpoint/2010/main">
    <mc:Choice Requires="p14">
      <p:transition spd="slow" p14:dur="20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400" dirty="0" smtClean="0">
                <a:solidFill>
                  <a:srgbClr val="008A3E"/>
                </a:solidFill>
              </a:rPr>
              <a:t>Urteilen</a:t>
            </a:r>
            <a:r>
              <a:rPr lang="de-DE" dirty="0" smtClean="0">
                <a:solidFill>
                  <a:srgbClr val="008A3E"/>
                </a:solidFill>
              </a:rPr>
              <a:t>| </a:t>
            </a:r>
            <a:r>
              <a:rPr lang="de-DE" b="1" dirty="0" smtClean="0">
                <a:solidFill>
                  <a:srgbClr val="008A3E"/>
                </a:solidFill>
              </a:rPr>
              <a:t>Der befreiende Gott</a:t>
            </a:r>
            <a:endParaRPr lang="de-DE" b="1" dirty="0">
              <a:solidFill>
                <a:srgbClr val="008A3E"/>
              </a:solidFill>
            </a:endParaRPr>
          </a:p>
        </p:txBody>
      </p:sp>
      <p:sp>
        <p:nvSpPr>
          <p:cNvPr id="3" name="Inhaltsplatzhalter 2"/>
          <p:cNvSpPr>
            <a:spLocks noGrp="1"/>
          </p:cNvSpPr>
          <p:nvPr>
            <p:ph idx="1"/>
          </p:nvPr>
        </p:nvSpPr>
        <p:spPr>
          <a:xfrm>
            <a:off x="2170091" y="1550025"/>
            <a:ext cx="6390076" cy="2854549"/>
          </a:xfrm>
        </p:spPr>
        <p:txBody>
          <a:bodyPr>
            <a:normAutofit fontScale="92500"/>
          </a:bodyPr>
          <a:lstStyle/>
          <a:p>
            <a:pPr>
              <a:buFont typeface="Wingdings" pitchFamily="2" charset="2"/>
              <a:buChar char="Ø"/>
            </a:pPr>
            <a:r>
              <a:rPr lang="de-DE" dirty="0"/>
              <a:t>Die Botschaft der Bibel ist die des befreienden Gottes. Die Urerfahrung ist die Befreiung des Volkes Israel aus dem ausbeuterischen und unterdrückerischen Macht- und </a:t>
            </a:r>
            <a:r>
              <a:rPr lang="de-DE" dirty="0" smtClean="0"/>
              <a:t>Herrschaftssystem </a:t>
            </a:r>
            <a:r>
              <a:rPr lang="de-DE" dirty="0"/>
              <a:t>des Sklavenhauses Ägypten. </a:t>
            </a:r>
            <a:endParaRPr lang="de-DE" dirty="0" smtClean="0"/>
          </a:p>
          <a:p>
            <a:pPr>
              <a:buFont typeface="Wingdings" pitchFamily="2" charset="2"/>
              <a:buChar char="Ø"/>
            </a:pPr>
            <a:r>
              <a:rPr lang="de-DE" dirty="0" smtClean="0"/>
              <a:t>Kein </a:t>
            </a:r>
            <a:r>
              <a:rPr lang="de-DE" dirty="0"/>
              <a:t>Mensch darf über einen anderen herrschen. Macht und Herrschaft kommt allein dem befreienden Gott zu.</a:t>
            </a:r>
          </a:p>
        </p:txBody>
      </p:sp>
      <p:sp>
        <p:nvSpPr>
          <p:cNvPr id="4" name="Fußzeilenplatzhalter 3"/>
          <p:cNvSpPr>
            <a:spLocks noGrp="1"/>
          </p:cNvSpPr>
          <p:nvPr>
            <p:ph type="ftr" sz="quarter" idx="11"/>
          </p:nvPr>
        </p:nvSpPr>
        <p:spPr/>
        <p:txBody>
          <a:bodyPr/>
          <a:lstStyle/>
          <a:p>
            <a:r>
              <a:rPr lang="de-DE" dirty="0" smtClean="0"/>
              <a:t>Krefelder Beschluss | KAB | Ziff. 9</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17</a:t>
            </a:fld>
            <a:endParaRPr lang="de-D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44" y="1685255"/>
            <a:ext cx="14636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153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400" dirty="0" smtClean="0">
                <a:solidFill>
                  <a:srgbClr val="008A3E"/>
                </a:solidFill>
              </a:rPr>
              <a:t>Urteilen</a:t>
            </a:r>
            <a:r>
              <a:rPr lang="de-DE" dirty="0" smtClean="0">
                <a:solidFill>
                  <a:srgbClr val="008A3E"/>
                </a:solidFill>
              </a:rPr>
              <a:t>| </a:t>
            </a:r>
            <a:r>
              <a:rPr lang="de-DE" b="1" dirty="0" smtClean="0">
                <a:solidFill>
                  <a:srgbClr val="008A3E"/>
                </a:solidFill>
              </a:rPr>
              <a:t>Egalitäre Gesellschaft</a:t>
            </a:r>
            <a:endParaRPr lang="de-DE" b="1" dirty="0">
              <a:solidFill>
                <a:srgbClr val="008A3E"/>
              </a:solidFill>
            </a:endParaRPr>
          </a:p>
        </p:txBody>
      </p:sp>
      <p:sp>
        <p:nvSpPr>
          <p:cNvPr id="3" name="Inhaltsplatzhalter 2"/>
          <p:cNvSpPr>
            <a:spLocks noGrp="1"/>
          </p:cNvSpPr>
          <p:nvPr>
            <p:ph idx="1"/>
          </p:nvPr>
        </p:nvSpPr>
        <p:spPr>
          <a:xfrm>
            <a:off x="2170091" y="1550025"/>
            <a:ext cx="6390076" cy="2854549"/>
          </a:xfrm>
        </p:spPr>
        <p:txBody>
          <a:bodyPr>
            <a:normAutofit fontScale="92500"/>
          </a:bodyPr>
          <a:lstStyle/>
          <a:p>
            <a:pPr>
              <a:buFont typeface="Wingdings" pitchFamily="2" charset="2"/>
              <a:buChar char="Ø"/>
            </a:pPr>
            <a:r>
              <a:rPr lang="de-DE" dirty="0" smtClean="0"/>
              <a:t>Die </a:t>
            </a:r>
            <a:r>
              <a:rPr lang="de-DE" dirty="0" err="1" smtClean="0"/>
              <a:t>Tora</a:t>
            </a:r>
            <a:r>
              <a:rPr lang="de-DE" dirty="0" smtClean="0"/>
              <a:t> (fünf </a:t>
            </a:r>
            <a:r>
              <a:rPr lang="de-DE" dirty="0"/>
              <a:t>B</a:t>
            </a:r>
            <a:r>
              <a:rPr lang="de-DE" dirty="0" smtClean="0"/>
              <a:t>ücher des Moses) enthält die Vorstellung einer auf soziale und politische Gleichheit aufgebauten Gesellschaft.</a:t>
            </a:r>
          </a:p>
          <a:p>
            <a:pPr>
              <a:buFont typeface="Wingdings" pitchFamily="2" charset="2"/>
              <a:buChar char="Ø"/>
            </a:pPr>
            <a:r>
              <a:rPr lang="de-DE" dirty="0" smtClean="0"/>
              <a:t>Jubeljahr: Einen sozialen Ausgleich schaffen und der Macht der Mächtigen Grenzen setzen.</a:t>
            </a:r>
          </a:p>
          <a:p>
            <a:pPr>
              <a:buFont typeface="Wingdings" pitchFamily="2" charset="2"/>
              <a:buChar char="Ø"/>
            </a:pPr>
            <a:r>
              <a:rPr lang="de-DE" dirty="0" smtClean="0"/>
              <a:t>Befreiung von „falscher“ Arbeit.</a:t>
            </a:r>
            <a:endParaRPr lang="de-DE" dirty="0"/>
          </a:p>
        </p:txBody>
      </p:sp>
      <p:sp>
        <p:nvSpPr>
          <p:cNvPr id="4" name="Fußzeilenplatzhalter 3"/>
          <p:cNvSpPr>
            <a:spLocks noGrp="1"/>
          </p:cNvSpPr>
          <p:nvPr>
            <p:ph type="ftr" sz="quarter" idx="11"/>
          </p:nvPr>
        </p:nvSpPr>
        <p:spPr/>
        <p:txBody>
          <a:bodyPr/>
          <a:lstStyle/>
          <a:p>
            <a:r>
              <a:rPr lang="de-DE" dirty="0" smtClean="0"/>
              <a:t>Krefelder Beschluss | KAB | Ziff. 10</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18</a:t>
            </a:fld>
            <a:endParaRPr lang="de-D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44" y="1685255"/>
            <a:ext cx="14636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009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400" dirty="0" smtClean="0">
                <a:solidFill>
                  <a:srgbClr val="008A3E"/>
                </a:solidFill>
              </a:rPr>
              <a:t>Urteilen</a:t>
            </a:r>
            <a:r>
              <a:rPr lang="de-DE" dirty="0" smtClean="0">
                <a:solidFill>
                  <a:srgbClr val="008A3E"/>
                </a:solidFill>
              </a:rPr>
              <a:t>| </a:t>
            </a:r>
            <a:r>
              <a:rPr lang="de-DE" b="1" dirty="0" smtClean="0">
                <a:solidFill>
                  <a:srgbClr val="008A3E"/>
                </a:solidFill>
              </a:rPr>
              <a:t>Macht und Herrschaft</a:t>
            </a:r>
            <a:endParaRPr lang="de-DE" b="1" dirty="0">
              <a:solidFill>
                <a:srgbClr val="008A3E"/>
              </a:solidFill>
            </a:endParaRPr>
          </a:p>
        </p:txBody>
      </p:sp>
      <p:sp>
        <p:nvSpPr>
          <p:cNvPr id="3" name="Inhaltsplatzhalter 2"/>
          <p:cNvSpPr>
            <a:spLocks noGrp="1"/>
          </p:cNvSpPr>
          <p:nvPr>
            <p:ph idx="1"/>
          </p:nvPr>
        </p:nvSpPr>
        <p:spPr>
          <a:xfrm>
            <a:off x="2170091" y="1550025"/>
            <a:ext cx="6390076" cy="2854549"/>
          </a:xfrm>
        </p:spPr>
        <p:txBody>
          <a:bodyPr>
            <a:normAutofit fontScale="92500"/>
          </a:bodyPr>
          <a:lstStyle/>
          <a:p>
            <a:pPr>
              <a:buFont typeface="Wingdings" pitchFamily="2" charset="2"/>
              <a:buChar char="Ø"/>
            </a:pPr>
            <a:r>
              <a:rPr lang="de-DE" dirty="0" smtClean="0"/>
              <a:t>Die Botschaft des Sohnes Gottes: Befreiung für die Armen und ein Gnadenjahr des Herrn.</a:t>
            </a:r>
          </a:p>
          <a:p>
            <a:pPr>
              <a:buFont typeface="Wingdings" pitchFamily="2" charset="2"/>
              <a:buChar char="Ø"/>
            </a:pPr>
            <a:r>
              <a:rPr lang="de-DE" dirty="0" smtClean="0"/>
              <a:t>Die Entscheidung: Götzendienst oder „Gottesdienst“.</a:t>
            </a:r>
          </a:p>
          <a:p>
            <a:pPr>
              <a:buFont typeface="Wingdings" pitchFamily="2" charset="2"/>
              <a:buChar char="Ø"/>
            </a:pPr>
            <a:r>
              <a:rPr lang="de-DE" dirty="0" smtClean="0"/>
              <a:t>Herrschaft und Macht werden umgekehrt: Die Entmachtung der Mächtigen.</a:t>
            </a:r>
          </a:p>
          <a:p>
            <a:pPr>
              <a:buFont typeface="Wingdings" pitchFamily="2" charset="2"/>
              <a:buChar char="Ø"/>
            </a:pPr>
            <a:r>
              <a:rPr lang="de-DE" dirty="0" smtClean="0"/>
              <a:t>Der Konflikt Jesu mit den Mächtigen.</a:t>
            </a:r>
            <a:endParaRPr lang="de-DE" dirty="0"/>
          </a:p>
        </p:txBody>
      </p:sp>
      <p:sp>
        <p:nvSpPr>
          <p:cNvPr id="4" name="Fußzeilenplatzhalter 3"/>
          <p:cNvSpPr>
            <a:spLocks noGrp="1"/>
          </p:cNvSpPr>
          <p:nvPr>
            <p:ph type="ftr" sz="quarter" idx="11"/>
          </p:nvPr>
        </p:nvSpPr>
        <p:spPr/>
        <p:txBody>
          <a:bodyPr/>
          <a:lstStyle/>
          <a:p>
            <a:r>
              <a:rPr lang="de-DE" dirty="0" smtClean="0"/>
              <a:t>Krefelder Beschluss | KAB | Ziff. 11</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19</a:t>
            </a:fld>
            <a:endParaRPr lang="de-D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44" y="1685255"/>
            <a:ext cx="14636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413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66003" y="1898588"/>
            <a:ext cx="7548680" cy="857250"/>
          </a:xfrm>
        </p:spPr>
        <p:txBody>
          <a:bodyPr>
            <a:normAutofit fontScale="90000"/>
          </a:bodyPr>
          <a:lstStyle/>
          <a:p>
            <a:r>
              <a:rPr lang="de-DE" dirty="0" smtClean="0"/>
              <a:t>Zentrale Aussagen des Krefelder Beschlusses der KAB</a:t>
            </a:r>
            <a:endParaRPr lang="de-DE" dirty="0"/>
          </a:p>
        </p:txBody>
      </p:sp>
      <p:sp>
        <p:nvSpPr>
          <p:cNvPr id="3" name="Fußzeilenplatzhalter 2"/>
          <p:cNvSpPr>
            <a:spLocks noGrp="1"/>
          </p:cNvSpPr>
          <p:nvPr>
            <p:ph type="ftr" sz="quarter" idx="11"/>
          </p:nvPr>
        </p:nvSpPr>
        <p:spPr/>
        <p:txBody>
          <a:bodyPr/>
          <a:lstStyle/>
          <a:p>
            <a:r>
              <a:rPr lang="de-DE" dirty="0" smtClean="0"/>
              <a:t>Krefelder Beschluss | 2017</a:t>
            </a:r>
            <a:endParaRPr lang="de-DE" dirty="0"/>
          </a:p>
        </p:txBody>
      </p:sp>
      <p:sp>
        <p:nvSpPr>
          <p:cNvPr id="4" name="Foliennummernplatzhalter 3"/>
          <p:cNvSpPr>
            <a:spLocks noGrp="1"/>
          </p:cNvSpPr>
          <p:nvPr>
            <p:ph type="sldNum" sz="quarter" idx="12"/>
          </p:nvPr>
        </p:nvSpPr>
        <p:spPr/>
        <p:txBody>
          <a:bodyPr/>
          <a:lstStyle/>
          <a:p>
            <a:fld id="{D7EE6DED-B5E6-1647-863D-A08C3C6F4638}" type="slidenum">
              <a:rPr lang="de-DE" smtClean="0"/>
              <a:t>2</a:t>
            </a:fld>
            <a:endParaRPr lang="de-DE"/>
          </a:p>
        </p:txBody>
      </p:sp>
    </p:spTree>
    <p:extLst>
      <p:ext uri="{BB962C8B-B14F-4D97-AF65-F5344CB8AC3E}">
        <p14:creationId xmlns:p14="http://schemas.microsoft.com/office/powerpoint/2010/main" val="26325761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400" dirty="0" smtClean="0">
                <a:solidFill>
                  <a:srgbClr val="008A3E"/>
                </a:solidFill>
              </a:rPr>
              <a:t>Urteilen</a:t>
            </a:r>
            <a:r>
              <a:rPr lang="de-DE" dirty="0" smtClean="0">
                <a:solidFill>
                  <a:srgbClr val="008A3E"/>
                </a:solidFill>
              </a:rPr>
              <a:t>| </a:t>
            </a:r>
            <a:r>
              <a:rPr lang="de-DE" b="1" dirty="0" smtClean="0">
                <a:solidFill>
                  <a:srgbClr val="008A3E"/>
                </a:solidFill>
              </a:rPr>
              <a:t>Diese Wirtschaft tötet</a:t>
            </a:r>
            <a:endParaRPr lang="de-DE" b="1" dirty="0">
              <a:solidFill>
                <a:srgbClr val="008A3E"/>
              </a:solidFill>
            </a:endParaRPr>
          </a:p>
        </p:txBody>
      </p:sp>
      <p:sp>
        <p:nvSpPr>
          <p:cNvPr id="3" name="Inhaltsplatzhalter 2"/>
          <p:cNvSpPr>
            <a:spLocks noGrp="1"/>
          </p:cNvSpPr>
          <p:nvPr>
            <p:ph idx="1"/>
          </p:nvPr>
        </p:nvSpPr>
        <p:spPr>
          <a:xfrm>
            <a:off x="2170091" y="1550025"/>
            <a:ext cx="6390076" cy="2854549"/>
          </a:xfrm>
        </p:spPr>
        <p:txBody>
          <a:bodyPr>
            <a:normAutofit lnSpcReduction="10000"/>
          </a:bodyPr>
          <a:lstStyle/>
          <a:p>
            <a:pPr>
              <a:buFont typeface="Wingdings" pitchFamily="2" charset="2"/>
              <a:buChar char="Ø"/>
            </a:pPr>
            <a:r>
              <a:rPr lang="de-DE" dirty="0" smtClean="0"/>
              <a:t>Papst Franziskus: „Diese Wirtschaft tötet.“</a:t>
            </a:r>
          </a:p>
          <a:p>
            <a:pPr>
              <a:buFont typeface="Wingdings" pitchFamily="2" charset="2"/>
              <a:buChar char="Ø"/>
            </a:pPr>
            <a:r>
              <a:rPr lang="de-DE" dirty="0" smtClean="0"/>
              <a:t>„Globalisierung der Gleichgültigkeit“: Wir sind unfähig zum Mitleiden und haben neue Götzen geschaffen.</a:t>
            </a:r>
          </a:p>
          <a:p>
            <a:pPr>
              <a:buFont typeface="Wingdings" pitchFamily="2" charset="2"/>
              <a:buChar char="Ø"/>
            </a:pPr>
            <a:r>
              <a:rPr lang="de-DE" dirty="0" smtClean="0"/>
              <a:t>Der Vorrang des </a:t>
            </a:r>
            <a:r>
              <a:rPr lang="de-DE" dirty="0"/>
              <a:t>M</a:t>
            </a:r>
            <a:r>
              <a:rPr lang="de-DE" dirty="0" smtClean="0"/>
              <a:t>enschen wird geleugnet.</a:t>
            </a:r>
          </a:p>
          <a:p>
            <a:pPr>
              <a:buFont typeface="Wingdings" pitchFamily="2" charset="2"/>
              <a:buChar char="Ø"/>
            </a:pPr>
            <a:r>
              <a:rPr lang="de-DE" dirty="0" smtClean="0"/>
              <a:t>Die Mächtigen verschleiern die Probleme und die Folgen.</a:t>
            </a:r>
          </a:p>
          <a:p>
            <a:pPr>
              <a:buFont typeface="Wingdings" pitchFamily="2" charset="2"/>
              <a:buChar char="Ø"/>
            </a:pPr>
            <a:endParaRPr lang="de-DE" dirty="0" smtClean="0"/>
          </a:p>
          <a:p>
            <a:pPr>
              <a:buFont typeface="Wingdings" pitchFamily="2" charset="2"/>
              <a:buChar char="Ø"/>
            </a:pPr>
            <a:endParaRPr lang="de-DE" dirty="0"/>
          </a:p>
        </p:txBody>
      </p:sp>
      <p:sp>
        <p:nvSpPr>
          <p:cNvPr id="4" name="Fußzeilenplatzhalter 3"/>
          <p:cNvSpPr>
            <a:spLocks noGrp="1"/>
          </p:cNvSpPr>
          <p:nvPr>
            <p:ph type="ftr" sz="quarter" idx="11"/>
          </p:nvPr>
        </p:nvSpPr>
        <p:spPr/>
        <p:txBody>
          <a:bodyPr/>
          <a:lstStyle/>
          <a:p>
            <a:r>
              <a:rPr lang="de-DE" dirty="0" smtClean="0"/>
              <a:t>Krefelder Beschluss | KAB | Ziff. 12</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20</a:t>
            </a:fld>
            <a:endParaRPr 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98" y="1607981"/>
            <a:ext cx="1572749" cy="244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3626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60307"/>
            <a:ext cx="9144000" cy="26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ußzeilenplatzhalter 3"/>
          <p:cNvSpPr>
            <a:spLocks noGrp="1"/>
          </p:cNvSpPr>
          <p:nvPr>
            <p:ph type="ftr" sz="quarter" idx="11"/>
          </p:nvPr>
        </p:nvSpPr>
        <p:spPr>
          <a:xfrm>
            <a:off x="2529296" y="4869656"/>
            <a:ext cx="3768289" cy="273844"/>
          </a:xfrm>
        </p:spPr>
        <p:txBody>
          <a:bodyPr/>
          <a:lstStyle/>
          <a:p>
            <a:r>
              <a:rPr lang="de-DE" dirty="0" smtClean="0">
                <a:solidFill>
                  <a:schemeClr val="bg1">
                    <a:lumMod val="85000"/>
                  </a:schemeClr>
                </a:solidFill>
              </a:rPr>
              <a:t>Krefelder Beschluss | KAB | Ziff. 13</a:t>
            </a:r>
            <a:endParaRPr lang="de-DE" dirty="0">
              <a:solidFill>
                <a:schemeClr val="bg1">
                  <a:lumMod val="85000"/>
                </a:schemeClr>
              </a:solidFill>
            </a:endParaRPr>
          </a:p>
        </p:txBody>
      </p:sp>
      <p:sp>
        <p:nvSpPr>
          <p:cNvPr id="5" name="Foliennummernplatzhalter 4"/>
          <p:cNvSpPr>
            <a:spLocks noGrp="1"/>
          </p:cNvSpPr>
          <p:nvPr>
            <p:ph type="sldNum" sz="quarter" idx="12"/>
          </p:nvPr>
        </p:nvSpPr>
        <p:spPr/>
        <p:txBody>
          <a:bodyPr/>
          <a:lstStyle/>
          <a:p>
            <a:fld id="{D7EE6DED-B5E6-1647-863D-A08C3C6F4638}" type="slidenum">
              <a:rPr lang="de-DE" smtClean="0"/>
              <a:t>21</a:t>
            </a:fld>
            <a:endParaRPr lang="de-DE"/>
          </a:p>
        </p:txBody>
      </p:sp>
      <p:pic>
        <p:nvPicPr>
          <p:cNvPr id="307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03441" y="0"/>
            <a:ext cx="4140557" cy="245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idx="1"/>
          </p:nvPr>
        </p:nvSpPr>
        <p:spPr>
          <a:xfrm>
            <a:off x="0" y="2052"/>
            <a:ext cx="5145109" cy="2458255"/>
          </a:xfrm>
          <a:solidFill>
            <a:srgbClr val="008A3E"/>
          </a:solidFill>
        </p:spPr>
        <p:txBody>
          <a:bodyPr>
            <a:normAutofit fontScale="70000" lnSpcReduction="20000"/>
          </a:bodyPr>
          <a:lstStyle/>
          <a:p>
            <a:pPr marL="0" indent="0" algn="r">
              <a:buNone/>
            </a:pPr>
            <a:endParaRPr lang="de-DE" dirty="0" smtClean="0">
              <a:solidFill>
                <a:schemeClr val="bg1"/>
              </a:solidFill>
            </a:endParaRPr>
          </a:p>
          <a:p>
            <a:pPr marL="0" indent="0" algn="r">
              <a:buNone/>
            </a:pPr>
            <a:r>
              <a:rPr lang="de-DE" dirty="0" smtClean="0">
                <a:solidFill>
                  <a:schemeClr val="bg1"/>
                </a:solidFill>
              </a:rPr>
              <a:t>Die </a:t>
            </a:r>
            <a:r>
              <a:rPr lang="de-DE" dirty="0">
                <a:solidFill>
                  <a:schemeClr val="bg1"/>
                </a:solidFill>
              </a:rPr>
              <a:t>Zukunft gehört angesichts der Zerstörung von Mensch und Natur nicht einer </a:t>
            </a:r>
            <a:r>
              <a:rPr lang="de-DE" dirty="0" smtClean="0">
                <a:solidFill>
                  <a:schemeClr val="bg1"/>
                </a:solidFill>
              </a:rPr>
              <a:t>ungebremsten </a:t>
            </a:r>
            <a:r>
              <a:rPr lang="de-DE" dirty="0">
                <a:solidFill>
                  <a:schemeClr val="bg1"/>
                </a:solidFill>
              </a:rPr>
              <a:t>Wachstumsideologie, sondern einer „ganzheitlichen Ökologie, die das Ganze in den Blick nimmt: Umwelt, Wirtschaft, Soziales und Kultur.“  Dies schließt ein, das in einigen Teilen der Welt ein Rückgang des Wachstums akzeptiert </a:t>
            </a:r>
            <a:r>
              <a:rPr lang="de-DE" dirty="0" smtClean="0">
                <a:solidFill>
                  <a:schemeClr val="bg1"/>
                </a:solidFill>
              </a:rPr>
              <a:t>wird, damit </a:t>
            </a:r>
            <a:r>
              <a:rPr lang="de-DE" dirty="0">
                <a:solidFill>
                  <a:schemeClr val="bg1"/>
                </a:solidFill>
              </a:rPr>
              <a:t>„das wachsen (kann), was den Armen nützt</a:t>
            </a:r>
            <a:r>
              <a:rPr lang="de-DE" dirty="0" smtClean="0">
                <a:solidFill>
                  <a:schemeClr val="bg1"/>
                </a:solidFill>
              </a:rPr>
              <a:t>.“</a:t>
            </a:r>
          </a:p>
        </p:txBody>
      </p:sp>
    </p:spTree>
    <p:extLst>
      <p:ext uri="{BB962C8B-B14F-4D97-AF65-F5344CB8AC3E}">
        <p14:creationId xmlns:p14="http://schemas.microsoft.com/office/powerpoint/2010/main" val="30014941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2972" y="2053135"/>
            <a:ext cx="7172690" cy="857250"/>
          </a:xfrm>
        </p:spPr>
        <p:txBody>
          <a:bodyPr>
            <a:normAutofit fontScale="90000"/>
          </a:bodyPr>
          <a:lstStyle/>
          <a:p>
            <a:r>
              <a:rPr lang="de-DE" b="1" dirty="0" smtClean="0"/>
              <a:t>Handeln: </a:t>
            </a:r>
            <a:r>
              <a:rPr lang="de-DE" dirty="0"/>
              <a:t/>
            </a:r>
            <a:br>
              <a:rPr lang="de-DE" dirty="0"/>
            </a:br>
            <a:r>
              <a:rPr lang="de-DE" dirty="0"/>
              <a:t>„Sie arbeiten nicht mehr vergebens.“ (</a:t>
            </a:r>
            <a:r>
              <a:rPr lang="de-DE" dirty="0" err="1"/>
              <a:t>Jes</a:t>
            </a:r>
            <a:r>
              <a:rPr lang="de-DE" dirty="0"/>
              <a:t> 65,23)</a:t>
            </a:r>
          </a:p>
        </p:txBody>
      </p:sp>
      <p:sp>
        <p:nvSpPr>
          <p:cNvPr id="3" name="Fußzeilenplatzhalter 2"/>
          <p:cNvSpPr>
            <a:spLocks noGrp="1"/>
          </p:cNvSpPr>
          <p:nvPr>
            <p:ph type="ftr" sz="quarter" idx="11"/>
          </p:nvPr>
        </p:nvSpPr>
        <p:spPr/>
        <p:txBody>
          <a:bodyPr/>
          <a:lstStyle/>
          <a:p>
            <a:r>
              <a:rPr lang="de-DE" dirty="0" smtClean="0">
                <a:solidFill>
                  <a:prstClr val="black">
                    <a:tint val="75000"/>
                  </a:prstClr>
                </a:solidFill>
              </a:rPr>
              <a:t>Krefelder Beschluss | KAB | Handeln</a:t>
            </a:r>
            <a:endParaRPr lang="de-DE" dirty="0">
              <a:solidFill>
                <a:prstClr val="black">
                  <a:tint val="75000"/>
                </a:prstClr>
              </a:solidFill>
            </a:endParaRPr>
          </a:p>
        </p:txBody>
      </p:sp>
      <p:sp>
        <p:nvSpPr>
          <p:cNvPr id="4" name="Foliennummernplatzhalter 3"/>
          <p:cNvSpPr>
            <a:spLocks noGrp="1"/>
          </p:cNvSpPr>
          <p:nvPr>
            <p:ph type="sldNum" sz="quarter" idx="12"/>
          </p:nvPr>
        </p:nvSpPr>
        <p:spPr/>
        <p:txBody>
          <a:bodyPr/>
          <a:lstStyle/>
          <a:p>
            <a:fld id="{D7EE6DED-B5E6-1647-863D-A08C3C6F4638}" type="slidenum">
              <a:rPr lang="de-DE" smtClean="0">
                <a:solidFill>
                  <a:prstClr val="black">
                    <a:tint val="75000"/>
                  </a:prstClr>
                </a:solidFill>
              </a:rPr>
              <a:pPr/>
              <a:t>22</a:t>
            </a:fld>
            <a:endParaRPr lang="de-DE">
              <a:solidFill>
                <a:prstClr val="black">
                  <a:tint val="75000"/>
                </a:prstClr>
              </a:solidFill>
            </a:endParaRPr>
          </a:p>
        </p:txBody>
      </p:sp>
    </p:spTree>
    <p:extLst>
      <p:ext uri="{BB962C8B-B14F-4D97-AF65-F5344CB8AC3E}">
        <p14:creationId xmlns:p14="http://schemas.microsoft.com/office/powerpoint/2010/main" val="3459517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605478"/>
            <a:ext cx="7562559" cy="857250"/>
          </a:xfrm>
        </p:spPr>
        <p:txBody>
          <a:bodyPr>
            <a:normAutofit fontScale="90000"/>
          </a:bodyPr>
          <a:lstStyle/>
          <a:p>
            <a:r>
              <a:rPr lang="de-DE" b="1" dirty="0" smtClean="0">
                <a:solidFill>
                  <a:srgbClr val="FD9803"/>
                </a:solidFill>
              </a:rPr>
              <a:t>Handeln</a:t>
            </a:r>
            <a:r>
              <a:rPr lang="de-DE" dirty="0" smtClean="0">
                <a:solidFill>
                  <a:srgbClr val="FD9803"/>
                </a:solidFill>
              </a:rPr>
              <a:t>: </a:t>
            </a:r>
            <a:r>
              <a:rPr lang="de-DE" sz="2200" dirty="0">
                <a:solidFill>
                  <a:srgbClr val="FD9803"/>
                </a:solidFill>
              </a:rPr>
              <a:t>„Sie arbeiten nicht mehr vergebens.“ (</a:t>
            </a:r>
            <a:r>
              <a:rPr lang="de-DE" sz="2200" dirty="0" err="1">
                <a:solidFill>
                  <a:srgbClr val="FD9803"/>
                </a:solidFill>
              </a:rPr>
              <a:t>Jes</a:t>
            </a:r>
            <a:r>
              <a:rPr lang="de-DE" sz="2200" dirty="0">
                <a:solidFill>
                  <a:srgbClr val="FD9803"/>
                </a:solidFill>
              </a:rPr>
              <a:t> 65,23)</a:t>
            </a:r>
            <a:endParaRPr lang="de-DE" dirty="0">
              <a:solidFill>
                <a:srgbClr val="FD9803"/>
              </a:solidFill>
            </a:endParaRPr>
          </a:p>
        </p:txBody>
      </p:sp>
      <p:sp>
        <p:nvSpPr>
          <p:cNvPr id="3" name="Inhaltsplatzhalter 2"/>
          <p:cNvSpPr>
            <a:spLocks noGrp="1"/>
          </p:cNvSpPr>
          <p:nvPr>
            <p:ph idx="1"/>
          </p:nvPr>
        </p:nvSpPr>
        <p:spPr>
          <a:xfrm>
            <a:off x="2099257" y="1594333"/>
            <a:ext cx="6415833" cy="2821812"/>
          </a:xfrm>
        </p:spPr>
        <p:txBody>
          <a:bodyPr>
            <a:normAutofit fontScale="77500" lnSpcReduction="20000"/>
          </a:bodyPr>
          <a:lstStyle/>
          <a:p>
            <a:pPr marL="0" indent="0">
              <a:buNone/>
            </a:pPr>
            <a:r>
              <a:rPr lang="de-DE" dirty="0"/>
              <a:t>„Sie werden Häuser bauen und selbst darin wohnen, sie werden Reben pflanzen und selbst ihre Früchte genießen. Sie bauen nicht, damit ein anderer in ihrem Haus wohnt, und sie pflanzen nicht, damit ein anderer die Früchte genießt. In meinem Volk werden die Menschen so alt wie die Bäume. Was meine Auserwählten mit eigenen Händen erarbeitet haben, </a:t>
            </a:r>
            <a:r>
              <a:rPr lang="de-DE" dirty="0" smtClean="0"/>
              <a:t>werden </a:t>
            </a:r>
            <a:r>
              <a:rPr lang="de-DE" dirty="0"/>
              <a:t>sie selber verbrauchen. Sie arbeiten nicht mehr vergebens.“ (</a:t>
            </a:r>
            <a:r>
              <a:rPr lang="de-DE" dirty="0" err="1"/>
              <a:t>Jes</a:t>
            </a:r>
            <a:r>
              <a:rPr lang="de-DE" dirty="0"/>
              <a:t> 65,21-23</a:t>
            </a:r>
            <a:r>
              <a:rPr lang="de-DE" dirty="0" smtClean="0"/>
              <a:t>)</a:t>
            </a:r>
          </a:p>
          <a:p>
            <a:pPr marL="0" indent="0">
              <a:buNone/>
            </a:pPr>
            <a:endParaRPr lang="de-DE" dirty="0"/>
          </a:p>
          <a:p>
            <a:pPr marL="0" indent="0">
              <a:buNone/>
            </a:pPr>
            <a:r>
              <a:rPr lang="de-DE" dirty="0"/>
              <a:t>„Wir erwarten (…) einen neuen Himmel und eine neue Erde, in denen die Gerechtigkeit wohnt.“ (2 Petr 3,13)</a:t>
            </a:r>
          </a:p>
          <a:p>
            <a:pPr marL="0" indent="0">
              <a:buNone/>
            </a:pPr>
            <a:endParaRPr lang="de-DE" dirty="0"/>
          </a:p>
        </p:txBody>
      </p:sp>
      <p:sp>
        <p:nvSpPr>
          <p:cNvPr id="4" name="Fußzeilenplatzhalter 3"/>
          <p:cNvSpPr>
            <a:spLocks noGrp="1"/>
          </p:cNvSpPr>
          <p:nvPr>
            <p:ph type="ftr" sz="quarter" idx="11"/>
          </p:nvPr>
        </p:nvSpPr>
        <p:spPr/>
        <p:txBody>
          <a:bodyPr/>
          <a:lstStyle/>
          <a:p>
            <a:r>
              <a:rPr lang="de-DE" dirty="0" smtClean="0"/>
              <a:t>Krefelder Beschluss | KAB | Handeln</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23</a:t>
            </a:fld>
            <a:endParaRPr lang="de-D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77" y="1594333"/>
            <a:ext cx="1461753" cy="213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49603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400" dirty="0" smtClean="0">
                <a:solidFill>
                  <a:srgbClr val="008A3E"/>
                </a:solidFill>
              </a:rPr>
              <a:t>Handeln</a:t>
            </a:r>
            <a:r>
              <a:rPr lang="de-DE" dirty="0" smtClean="0">
                <a:solidFill>
                  <a:srgbClr val="008A3E"/>
                </a:solidFill>
              </a:rPr>
              <a:t>| </a:t>
            </a:r>
            <a:r>
              <a:rPr lang="de-DE" b="1" dirty="0" smtClean="0">
                <a:solidFill>
                  <a:srgbClr val="008A3E"/>
                </a:solidFill>
              </a:rPr>
              <a:t>Gutes Leben</a:t>
            </a:r>
            <a:endParaRPr lang="de-DE" b="1" dirty="0">
              <a:solidFill>
                <a:srgbClr val="008A3E"/>
              </a:solidFill>
            </a:endParaRPr>
          </a:p>
        </p:txBody>
      </p:sp>
      <p:sp>
        <p:nvSpPr>
          <p:cNvPr id="3" name="Inhaltsplatzhalter 2"/>
          <p:cNvSpPr>
            <a:spLocks noGrp="1"/>
          </p:cNvSpPr>
          <p:nvPr>
            <p:ph idx="1"/>
          </p:nvPr>
        </p:nvSpPr>
        <p:spPr>
          <a:xfrm>
            <a:off x="1210614" y="1363281"/>
            <a:ext cx="7349553" cy="2854549"/>
          </a:xfrm>
        </p:spPr>
        <p:txBody>
          <a:bodyPr>
            <a:normAutofit fontScale="92500"/>
          </a:bodyPr>
          <a:lstStyle/>
          <a:p>
            <a:pPr marL="0" indent="0">
              <a:buNone/>
            </a:pPr>
            <a:r>
              <a:rPr lang="de-DE" dirty="0" smtClean="0"/>
              <a:t>Das „gute Leben“ für alle ist möglich!</a:t>
            </a:r>
          </a:p>
          <a:p>
            <a:pPr>
              <a:buFont typeface="Wingdings" pitchFamily="2" charset="2"/>
              <a:buChar char="Ø"/>
            </a:pPr>
            <a:r>
              <a:rPr lang="de-DE" dirty="0" smtClean="0"/>
              <a:t>Kapitalismus durch Postwachstumsgesellschaft ablösen.</a:t>
            </a:r>
          </a:p>
          <a:p>
            <a:pPr>
              <a:buFont typeface="Wingdings" pitchFamily="2" charset="2"/>
              <a:buChar char="Ø"/>
            </a:pPr>
            <a:r>
              <a:rPr lang="de-DE" dirty="0" smtClean="0"/>
              <a:t>Demokratische Politik gestalten.</a:t>
            </a:r>
          </a:p>
          <a:p>
            <a:pPr marL="0" indent="0">
              <a:buNone/>
            </a:pPr>
            <a:r>
              <a:rPr lang="de-DE" b="1" dirty="0" smtClean="0">
                <a:solidFill>
                  <a:srgbClr val="008A3E"/>
                </a:solidFill>
              </a:rPr>
              <a:t>Wir handeln für eine Globalisierung der </a:t>
            </a:r>
            <a:r>
              <a:rPr lang="de-DE" b="1" dirty="0">
                <a:solidFill>
                  <a:srgbClr val="008A3E"/>
                </a:solidFill>
              </a:rPr>
              <a:t>G</a:t>
            </a:r>
            <a:r>
              <a:rPr lang="de-DE" b="1" dirty="0" smtClean="0">
                <a:solidFill>
                  <a:srgbClr val="008A3E"/>
                </a:solidFill>
              </a:rPr>
              <a:t>erechtigkeit, der menschenwürdigen Arbeit, der Solidarität und des qualitativen Wohlstands.</a:t>
            </a:r>
          </a:p>
          <a:p>
            <a:pPr>
              <a:buFont typeface="Wingdings" pitchFamily="2" charset="2"/>
              <a:buChar char="Ø"/>
            </a:pPr>
            <a:endParaRPr lang="de-DE" dirty="0" smtClean="0"/>
          </a:p>
          <a:p>
            <a:pPr>
              <a:buFont typeface="Wingdings" pitchFamily="2" charset="2"/>
              <a:buChar char="Ø"/>
            </a:pPr>
            <a:endParaRPr lang="de-DE" dirty="0"/>
          </a:p>
        </p:txBody>
      </p:sp>
      <p:sp>
        <p:nvSpPr>
          <p:cNvPr id="4" name="Fußzeilenplatzhalter 3"/>
          <p:cNvSpPr>
            <a:spLocks noGrp="1"/>
          </p:cNvSpPr>
          <p:nvPr>
            <p:ph type="ftr" sz="quarter" idx="11"/>
          </p:nvPr>
        </p:nvSpPr>
        <p:spPr/>
        <p:txBody>
          <a:bodyPr/>
          <a:lstStyle/>
          <a:p>
            <a:r>
              <a:rPr lang="de-DE" dirty="0" smtClean="0"/>
              <a:t>Krefelder Beschluss | KAB | Ziff. 14</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24</a:t>
            </a:fld>
            <a:endParaRPr lang="de-DE"/>
          </a:p>
        </p:txBody>
      </p:sp>
    </p:spTree>
    <p:extLst>
      <p:ext uri="{BB962C8B-B14F-4D97-AF65-F5344CB8AC3E}">
        <p14:creationId xmlns:p14="http://schemas.microsoft.com/office/powerpoint/2010/main" val="20468178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678466" cy="857250"/>
          </a:xfrm>
        </p:spPr>
        <p:txBody>
          <a:bodyPr>
            <a:normAutofit/>
          </a:bodyPr>
          <a:lstStyle/>
          <a:p>
            <a:r>
              <a:rPr lang="de-DE" sz="2000" dirty="0" smtClean="0">
                <a:solidFill>
                  <a:srgbClr val="008A3E"/>
                </a:solidFill>
              </a:rPr>
              <a:t>Handeln</a:t>
            </a:r>
            <a:r>
              <a:rPr lang="de-DE" sz="2800" dirty="0" smtClean="0">
                <a:solidFill>
                  <a:srgbClr val="008A3E"/>
                </a:solidFill>
              </a:rPr>
              <a:t>| </a:t>
            </a:r>
            <a:r>
              <a:rPr lang="de-DE" sz="2800" b="1" dirty="0" smtClean="0">
                <a:solidFill>
                  <a:srgbClr val="008A3E"/>
                </a:solidFill>
              </a:rPr>
              <a:t>Globalisierung der Gerechtigkeit</a:t>
            </a:r>
            <a:endParaRPr lang="de-DE" sz="2800" b="1" dirty="0">
              <a:solidFill>
                <a:srgbClr val="008A3E"/>
              </a:solidFill>
            </a:endParaRPr>
          </a:p>
        </p:txBody>
      </p:sp>
      <p:sp>
        <p:nvSpPr>
          <p:cNvPr id="3" name="Inhaltsplatzhalter 2"/>
          <p:cNvSpPr>
            <a:spLocks noGrp="1"/>
          </p:cNvSpPr>
          <p:nvPr>
            <p:ph idx="1"/>
          </p:nvPr>
        </p:nvSpPr>
        <p:spPr>
          <a:xfrm>
            <a:off x="1210614" y="1363281"/>
            <a:ext cx="7349553" cy="2854549"/>
          </a:xfrm>
        </p:spPr>
        <p:txBody>
          <a:bodyPr>
            <a:normAutofit fontScale="92500" lnSpcReduction="20000"/>
          </a:bodyPr>
          <a:lstStyle/>
          <a:p>
            <a:pPr marL="0" indent="0">
              <a:buNone/>
            </a:pPr>
            <a:r>
              <a:rPr lang="de-DE" dirty="0" smtClean="0"/>
              <a:t>Die Globalisierung der </a:t>
            </a:r>
            <a:r>
              <a:rPr lang="de-DE" dirty="0"/>
              <a:t>G</a:t>
            </a:r>
            <a:r>
              <a:rPr lang="de-DE" dirty="0" smtClean="0"/>
              <a:t>erechtigkeit ist die zentrale Aufgabe des 21. </a:t>
            </a:r>
            <a:r>
              <a:rPr lang="de-DE" dirty="0"/>
              <a:t>J</a:t>
            </a:r>
            <a:r>
              <a:rPr lang="de-DE" dirty="0" smtClean="0"/>
              <a:t>ahrhunderts!</a:t>
            </a:r>
          </a:p>
          <a:p>
            <a:pPr>
              <a:buFont typeface="Wingdings" pitchFamily="2" charset="2"/>
              <a:buChar char="Ø"/>
            </a:pPr>
            <a:r>
              <a:rPr lang="de-DE" dirty="0" smtClean="0"/>
              <a:t>Gerechte und faire Welthandelsstrukturen.</a:t>
            </a:r>
          </a:p>
          <a:p>
            <a:pPr>
              <a:buFont typeface="Wingdings" pitchFamily="2" charset="2"/>
              <a:buChar char="Ø"/>
            </a:pPr>
            <a:r>
              <a:rPr lang="de-DE" dirty="0" smtClean="0"/>
              <a:t>Grundwerte Freiheit, Gleichheit, Solidarität und Toleranz für alle.</a:t>
            </a:r>
          </a:p>
          <a:p>
            <a:pPr>
              <a:buFont typeface="Wingdings" pitchFamily="2" charset="2"/>
              <a:buChar char="Ø"/>
            </a:pPr>
            <a:r>
              <a:rPr lang="de-DE" dirty="0" smtClean="0"/>
              <a:t>Die reichen Länder müssen verzichten.</a:t>
            </a:r>
          </a:p>
          <a:p>
            <a:pPr marL="0" indent="0">
              <a:buNone/>
            </a:pPr>
            <a:r>
              <a:rPr lang="de-DE" b="1" dirty="0" smtClean="0">
                <a:solidFill>
                  <a:srgbClr val="008A3E"/>
                </a:solidFill>
              </a:rPr>
              <a:t>Wir handeln für eine Demokratisierung der internationalen Institutionen und für die Ziele für nachhaltige Entwicklung der Vereinten Nationen.</a:t>
            </a:r>
          </a:p>
          <a:p>
            <a:pPr>
              <a:buFont typeface="Wingdings" pitchFamily="2" charset="2"/>
              <a:buChar char="Ø"/>
            </a:pPr>
            <a:endParaRPr lang="de-DE" dirty="0" smtClean="0"/>
          </a:p>
          <a:p>
            <a:pPr>
              <a:buFont typeface="Wingdings" pitchFamily="2" charset="2"/>
              <a:buChar char="Ø"/>
            </a:pPr>
            <a:endParaRPr lang="de-DE" dirty="0"/>
          </a:p>
        </p:txBody>
      </p:sp>
      <p:sp>
        <p:nvSpPr>
          <p:cNvPr id="4" name="Fußzeilenplatzhalter 3"/>
          <p:cNvSpPr>
            <a:spLocks noGrp="1"/>
          </p:cNvSpPr>
          <p:nvPr>
            <p:ph type="ftr" sz="quarter" idx="11"/>
          </p:nvPr>
        </p:nvSpPr>
        <p:spPr/>
        <p:txBody>
          <a:bodyPr/>
          <a:lstStyle/>
          <a:p>
            <a:r>
              <a:rPr lang="de-DE" dirty="0" smtClean="0"/>
              <a:t>Krefelder Beschluss | KAB | Ziff. 15</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25</a:t>
            </a:fld>
            <a:endParaRPr lang="de-DE"/>
          </a:p>
        </p:txBody>
      </p:sp>
    </p:spTree>
    <p:extLst>
      <p:ext uri="{BB962C8B-B14F-4D97-AF65-F5344CB8AC3E}">
        <p14:creationId xmlns:p14="http://schemas.microsoft.com/office/powerpoint/2010/main" val="18453394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678466" cy="857250"/>
          </a:xfrm>
        </p:spPr>
        <p:txBody>
          <a:bodyPr>
            <a:normAutofit/>
          </a:bodyPr>
          <a:lstStyle/>
          <a:p>
            <a:r>
              <a:rPr lang="de-DE" sz="2000" dirty="0" smtClean="0">
                <a:solidFill>
                  <a:srgbClr val="008A3E"/>
                </a:solidFill>
              </a:rPr>
              <a:t>Handeln</a:t>
            </a:r>
            <a:r>
              <a:rPr lang="de-DE" sz="2800" dirty="0" smtClean="0">
                <a:solidFill>
                  <a:srgbClr val="008A3E"/>
                </a:solidFill>
              </a:rPr>
              <a:t>| </a:t>
            </a:r>
            <a:r>
              <a:rPr lang="de-DE" sz="2800" b="1" dirty="0" smtClean="0">
                <a:solidFill>
                  <a:srgbClr val="008A3E"/>
                </a:solidFill>
              </a:rPr>
              <a:t>Globalisierung der Gerechtigkeit</a:t>
            </a:r>
            <a:endParaRPr lang="de-DE" sz="2800" b="1" dirty="0">
              <a:solidFill>
                <a:srgbClr val="008A3E"/>
              </a:solidFill>
            </a:endParaRPr>
          </a:p>
        </p:txBody>
      </p:sp>
      <p:sp>
        <p:nvSpPr>
          <p:cNvPr id="3" name="Inhaltsplatzhalter 2"/>
          <p:cNvSpPr>
            <a:spLocks noGrp="1"/>
          </p:cNvSpPr>
          <p:nvPr>
            <p:ph idx="1"/>
          </p:nvPr>
        </p:nvSpPr>
        <p:spPr>
          <a:xfrm>
            <a:off x="1210614" y="1229755"/>
            <a:ext cx="7349553" cy="3239981"/>
          </a:xfrm>
        </p:spPr>
        <p:txBody>
          <a:bodyPr>
            <a:noAutofit/>
          </a:bodyPr>
          <a:lstStyle/>
          <a:p>
            <a:pPr marL="0" indent="0">
              <a:buNone/>
            </a:pPr>
            <a:r>
              <a:rPr lang="de-DE" sz="1600" dirty="0" smtClean="0"/>
              <a:t>Wir setzen uns ein für:</a:t>
            </a:r>
          </a:p>
          <a:p>
            <a:pPr>
              <a:buFont typeface="Wingdings" pitchFamily="2" charset="2"/>
              <a:buChar char="Ø"/>
            </a:pPr>
            <a:r>
              <a:rPr lang="de-DE" sz="1600" dirty="0"/>
              <a:t>d</a:t>
            </a:r>
            <a:r>
              <a:rPr lang="de-DE" sz="1600" dirty="0" smtClean="0"/>
              <a:t>ie Vergesellschaftung natürlicher Ressourcen, z.B. Grund, Boden und Wasser,</a:t>
            </a:r>
          </a:p>
          <a:p>
            <a:pPr>
              <a:buFont typeface="Wingdings" pitchFamily="2" charset="2"/>
              <a:buChar char="Ø"/>
            </a:pPr>
            <a:r>
              <a:rPr lang="de-DE" sz="1600" dirty="0" smtClean="0"/>
              <a:t>ein Nutzungsrecht aller Menschen für die Güter dieser Erde (Bischof W.E. von </a:t>
            </a:r>
            <a:r>
              <a:rPr lang="de-DE" sz="1600" dirty="0" err="1" smtClean="0"/>
              <a:t>Ketteler</a:t>
            </a:r>
            <a:r>
              <a:rPr lang="de-DE" sz="1600" dirty="0" smtClean="0"/>
              <a:t>),</a:t>
            </a:r>
          </a:p>
          <a:p>
            <a:pPr>
              <a:buFont typeface="Wingdings" pitchFamily="2" charset="2"/>
              <a:buChar char="Ø"/>
            </a:pPr>
            <a:r>
              <a:rPr lang="de-DE" sz="1600" dirty="0"/>
              <a:t>e</a:t>
            </a:r>
            <a:r>
              <a:rPr lang="de-DE" sz="1600" dirty="0" smtClean="0"/>
              <a:t>in Ende der Spekulation mit Lebensmitteln,</a:t>
            </a:r>
          </a:p>
          <a:p>
            <a:pPr>
              <a:buFont typeface="Wingdings" pitchFamily="2" charset="2"/>
              <a:buChar char="Ø"/>
            </a:pPr>
            <a:r>
              <a:rPr lang="de-DE" sz="1600" dirty="0"/>
              <a:t>e</a:t>
            </a:r>
            <a:r>
              <a:rPr lang="de-DE" sz="1600" dirty="0" smtClean="0"/>
              <a:t>ine Eigentumsordnung, die demokratisch kontrolliert wird,</a:t>
            </a:r>
          </a:p>
          <a:p>
            <a:pPr>
              <a:buFont typeface="Wingdings" pitchFamily="2" charset="2"/>
              <a:buChar char="Ø"/>
            </a:pPr>
            <a:r>
              <a:rPr lang="de-DE" sz="1600" dirty="0"/>
              <a:t>e</a:t>
            </a:r>
            <a:r>
              <a:rPr lang="de-DE" sz="1600" dirty="0" smtClean="0"/>
              <a:t>inen Ausbau der Mitbestimmung in Betrieben und Unternehmen.</a:t>
            </a:r>
          </a:p>
          <a:p>
            <a:pPr marL="0" indent="0">
              <a:buNone/>
            </a:pPr>
            <a:r>
              <a:rPr lang="de-DE" sz="1800" b="1" dirty="0" smtClean="0">
                <a:solidFill>
                  <a:srgbClr val="008A3E"/>
                </a:solidFill>
              </a:rPr>
              <a:t>Wir handeln für eine </a:t>
            </a:r>
            <a:r>
              <a:rPr lang="de-DE" sz="1800" b="1" dirty="0">
                <a:solidFill>
                  <a:srgbClr val="008A3E"/>
                </a:solidFill>
              </a:rPr>
              <a:t>andere </a:t>
            </a:r>
            <a:r>
              <a:rPr lang="de-DE" sz="1800" b="1" dirty="0" smtClean="0">
                <a:solidFill>
                  <a:srgbClr val="008A3E"/>
                </a:solidFill>
              </a:rPr>
              <a:t>Welt: „Die </a:t>
            </a:r>
            <a:r>
              <a:rPr lang="de-DE" sz="1800" b="1" dirty="0">
                <a:solidFill>
                  <a:srgbClr val="008A3E"/>
                </a:solidFill>
              </a:rPr>
              <a:t>Zukunft gehört dem gemeinsamen Nutzen und Teilen von Waren und Dienstleistungen, damit die Güter der </a:t>
            </a:r>
            <a:r>
              <a:rPr lang="de-DE" sz="1800" b="1" dirty="0" smtClean="0">
                <a:solidFill>
                  <a:srgbClr val="008A3E"/>
                </a:solidFill>
              </a:rPr>
              <a:t>Erde </a:t>
            </a:r>
            <a:r>
              <a:rPr lang="de-DE" sz="1800" b="1" dirty="0">
                <a:solidFill>
                  <a:srgbClr val="008A3E"/>
                </a:solidFill>
              </a:rPr>
              <a:t>für alle reichen und allen zugänglich sind</a:t>
            </a:r>
            <a:r>
              <a:rPr lang="de-DE" sz="1800" b="1" dirty="0" smtClean="0">
                <a:solidFill>
                  <a:srgbClr val="008A3E"/>
                </a:solidFill>
              </a:rPr>
              <a:t>.“</a:t>
            </a:r>
            <a:endParaRPr lang="de-DE" sz="1800" b="1" dirty="0">
              <a:solidFill>
                <a:srgbClr val="008A3E"/>
              </a:solidFill>
            </a:endParaRPr>
          </a:p>
        </p:txBody>
      </p:sp>
      <p:sp>
        <p:nvSpPr>
          <p:cNvPr id="4" name="Fußzeilenplatzhalter 3"/>
          <p:cNvSpPr>
            <a:spLocks noGrp="1"/>
          </p:cNvSpPr>
          <p:nvPr>
            <p:ph type="ftr" sz="quarter" idx="11"/>
          </p:nvPr>
        </p:nvSpPr>
        <p:spPr/>
        <p:txBody>
          <a:bodyPr/>
          <a:lstStyle/>
          <a:p>
            <a:r>
              <a:rPr lang="de-DE" dirty="0" smtClean="0"/>
              <a:t>Krefelder Beschluss | KAB | Ziff. 16</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26</a:t>
            </a:fld>
            <a:endParaRPr lang="de-DE"/>
          </a:p>
        </p:txBody>
      </p:sp>
    </p:spTree>
    <p:extLst>
      <p:ext uri="{BB962C8B-B14F-4D97-AF65-F5344CB8AC3E}">
        <p14:creationId xmlns:p14="http://schemas.microsoft.com/office/powerpoint/2010/main" val="423351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678466" cy="857250"/>
          </a:xfrm>
        </p:spPr>
        <p:txBody>
          <a:bodyPr>
            <a:normAutofit/>
          </a:bodyPr>
          <a:lstStyle/>
          <a:p>
            <a:r>
              <a:rPr lang="de-DE" sz="2000" dirty="0" smtClean="0">
                <a:solidFill>
                  <a:srgbClr val="008A3E"/>
                </a:solidFill>
              </a:rPr>
              <a:t>Handeln</a:t>
            </a:r>
            <a:r>
              <a:rPr lang="de-DE" sz="2800" dirty="0" smtClean="0">
                <a:solidFill>
                  <a:srgbClr val="008A3E"/>
                </a:solidFill>
              </a:rPr>
              <a:t>| </a:t>
            </a:r>
            <a:r>
              <a:rPr lang="de-DE" sz="2800" b="1" dirty="0" smtClean="0">
                <a:solidFill>
                  <a:srgbClr val="008A3E"/>
                </a:solidFill>
              </a:rPr>
              <a:t>Verteilungsgerechtigkeit</a:t>
            </a:r>
            <a:endParaRPr lang="de-DE" sz="2800" b="1" dirty="0">
              <a:solidFill>
                <a:srgbClr val="008A3E"/>
              </a:solidFill>
            </a:endParaRPr>
          </a:p>
        </p:txBody>
      </p:sp>
      <p:sp>
        <p:nvSpPr>
          <p:cNvPr id="3" name="Inhaltsplatzhalter 2"/>
          <p:cNvSpPr>
            <a:spLocks noGrp="1"/>
          </p:cNvSpPr>
          <p:nvPr>
            <p:ph idx="1"/>
          </p:nvPr>
        </p:nvSpPr>
        <p:spPr>
          <a:xfrm>
            <a:off x="1210614" y="1229755"/>
            <a:ext cx="7349553" cy="3537509"/>
          </a:xfrm>
        </p:spPr>
        <p:txBody>
          <a:bodyPr>
            <a:noAutofit/>
          </a:bodyPr>
          <a:lstStyle/>
          <a:p>
            <a:pPr marL="0" indent="0">
              <a:buNone/>
            </a:pPr>
            <a:r>
              <a:rPr lang="de-DE" sz="1600" dirty="0"/>
              <a:t>„Gerechtigkeit heißt angesichts der skandalösen Eigentums- und Vermögensverteilung und der Aneignung des Mehrwerts der Arbeit durch die Wenigen: Verteilungsgerechtigkeit </a:t>
            </a:r>
            <a:r>
              <a:rPr lang="de-DE" sz="1600" dirty="0" smtClean="0"/>
              <a:t>schaffen!“</a:t>
            </a:r>
          </a:p>
          <a:p>
            <a:pPr marL="0" indent="0">
              <a:buNone/>
            </a:pPr>
            <a:r>
              <a:rPr lang="de-DE" sz="1600" dirty="0" smtClean="0"/>
              <a:t>Wir setzen uns deshalb ein für:</a:t>
            </a:r>
          </a:p>
          <a:p>
            <a:pPr>
              <a:buFont typeface="Wingdings" pitchFamily="2" charset="2"/>
              <a:buChar char="Ø"/>
            </a:pPr>
            <a:r>
              <a:rPr lang="de-DE" sz="1600" dirty="0"/>
              <a:t>e</a:t>
            </a:r>
            <a:r>
              <a:rPr lang="de-DE" sz="1600" dirty="0" smtClean="0"/>
              <a:t>ine strukturelle, geschlechtergerechte und umfassende Verteilungspolitik,</a:t>
            </a:r>
          </a:p>
          <a:p>
            <a:pPr>
              <a:buFont typeface="Wingdings" pitchFamily="2" charset="2"/>
              <a:buChar char="Ø"/>
            </a:pPr>
            <a:r>
              <a:rPr lang="de-DE" sz="1600" dirty="0"/>
              <a:t>e</a:t>
            </a:r>
            <a:r>
              <a:rPr lang="de-DE" sz="1600" dirty="0" smtClean="0"/>
              <a:t>ine gerechte Steuerpolitik in Europa und weltweit: Reichtum muss stärker besteuert werden!</a:t>
            </a:r>
          </a:p>
          <a:p>
            <a:pPr marL="0" indent="0">
              <a:buNone/>
            </a:pPr>
            <a:r>
              <a:rPr lang="de-DE" sz="2200" b="1" dirty="0">
                <a:solidFill>
                  <a:srgbClr val="008A3E"/>
                </a:solidFill>
              </a:rPr>
              <a:t>Der Faktor „Erwerbsarbeit“ wird systematisch gegenüber Erträgen aus Kapital benachteiligt. Dies muss endlich ein Ende haben! Dafür </a:t>
            </a:r>
            <a:r>
              <a:rPr lang="de-DE" sz="2200" b="1" dirty="0" smtClean="0">
                <a:solidFill>
                  <a:srgbClr val="008A3E"/>
                </a:solidFill>
              </a:rPr>
              <a:t>handeln wir als </a:t>
            </a:r>
            <a:r>
              <a:rPr lang="de-DE" sz="2200" b="1" dirty="0">
                <a:solidFill>
                  <a:srgbClr val="008A3E"/>
                </a:solidFill>
              </a:rPr>
              <a:t>Frauen und Männer der KAB ein</a:t>
            </a:r>
            <a:r>
              <a:rPr lang="de-DE" sz="2200" b="1" dirty="0" smtClean="0">
                <a:solidFill>
                  <a:srgbClr val="008A3E"/>
                </a:solidFill>
              </a:rPr>
              <a:t>.</a:t>
            </a:r>
            <a:endParaRPr lang="de-DE" sz="2200" b="1" dirty="0">
              <a:solidFill>
                <a:srgbClr val="008A3E"/>
              </a:solidFill>
            </a:endParaRPr>
          </a:p>
        </p:txBody>
      </p:sp>
      <p:sp>
        <p:nvSpPr>
          <p:cNvPr id="4" name="Fußzeilenplatzhalter 3"/>
          <p:cNvSpPr>
            <a:spLocks noGrp="1"/>
          </p:cNvSpPr>
          <p:nvPr>
            <p:ph type="ftr" sz="quarter" idx="11"/>
          </p:nvPr>
        </p:nvSpPr>
        <p:spPr/>
        <p:txBody>
          <a:bodyPr/>
          <a:lstStyle/>
          <a:p>
            <a:r>
              <a:rPr lang="de-DE" dirty="0" smtClean="0"/>
              <a:t>Krefelder Beschluss | KAB | Ziff. 17</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27</a:t>
            </a:fld>
            <a:endParaRPr lang="de-DE"/>
          </a:p>
        </p:txBody>
      </p:sp>
    </p:spTree>
    <p:extLst>
      <p:ext uri="{BB962C8B-B14F-4D97-AF65-F5344CB8AC3E}">
        <p14:creationId xmlns:p14="http://schemas.microsoft.com/office/powerpoint/2010/main" val="97020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863448" cy="857250"/>
          </a:xfrm>
        </p:spPr>
        <p:txBody>
          <a:bodyPr>
            <a:normAutofit fontScale="90000"/>
          </a:bodyPr>
          <a:lstStyle/>
          <a:p>
            <a:r>
              <a:rPr lang="de-DE" sz="2000" dirty="0" smtClean="0">
                <a:solidFill>
                  <a:srgbClr val="008A3E"/>
                </a:solidFill>
              </a:rPr>
              <a:t>Handeln</a:t>
            </a:r>
            <a:r>
              <a:rPr lang="de-DE" sz="2800" dirty="0" smtClean="0">
                <a:solidFill>
                  <a:srgbClr val="008A3E"/>
                </a:solidFill>
              </a:rPr>
              <a:t>| </a:t>
            </a:r>
            <a:r>
              <a:rPr lang="de-DE" sz="2800" b="1" dirty="0" smtClean="0">
                <a:solidFill>
                  <a:srgbClr val="008A3E"/>
                </a:solidFill>
              </a:rPr>
              <a:t>Globalisierung menschenwürdiger Arbeit</a:t>
            </a:r>
            <a:endParaRPr lang="de-DE" sz="2800" b="1" dirty="0">
              <a:solidFill>
                <a:srgbClr val="008A3E"/>
              </a:solidFill>
            </a:endParaRPr>
          </a:p>
        </p:txBody>
      </p:sp>
      <p:sp>
        <p:nvSpPr>
          <p:cNvPr id="3" name="Inhaltsplatzhalter 2"/>
          <p:cNvSpPr>
            <a:spLocks noGrp="1"/>
          </p:cNvSpPr>
          <p:nvPr>
            <p:ph idx="1"/>
          </p:nvPr>
        </p:nvSpPr>
        <p:spPr>
          <a:xfrm>
            <a:off x="1210614" y="1229755"/>
            <a:ext cx="7349553" cy="3537509"/>
          </a:xfrm>
        </p:spPr>
        <p:txBody>
          <a:bodyPr>
            <a:noAutofit/>
          </a:bodyPr>
          <a:lstStyle/>
          <a:p>
            <a:pPr marL="0" indent="0">
              <a:buNone/>
            </a:pPr>
            <a:r>
              <a:rPr lang="de-DE" sz="1600" dirty="0"/>
              <a:t>„Wir wollen ganzheitlich und befreit leben und arbeiten</a:t>
            </a:r>
            <a:r>
              <a:rPr lang="de-DE" sz="1600" dirty="0" smtClean="0"/>
              <a:t>!“ Deshalb setzen wir uns für die „Tätigkeitsgesellschaft“ ein. </a:t>
            </a:r>
          </a:p>
          <a:p>
            <a:pPr>
              <a:buFont typeface="Wingdings" pitchFamily="2" charset="2"/>
              <a:buChar char="Ø"/>
            </a:pPr>
            <a:r>
              <a:rPr lang="de-DE" sz="1600" dirty="0" smtClean="0"/>
              <a:t>Menschenwürdig </a:t>
            </a:r>
            <a:r>
              <a:rPr lang="de-DE" sz="1600" dirty="0" smtClean="0"/>
              <a:t>arbeiten</a:t>
            </a:r>
            <a:r>
              <a:rPr lang="de-DE" sz="1600" dirty="0" smtClean="0"/>
              <a:t>, denn Arbeit ist unmittelbarer Ausdruck der menschlichen Person und der Würde des Menschen!</a:t>
            </a:r>
          </a:p>
          <a:p>
            <a:pPr>
              <a:buFont typeface="Wingdings" pitchFamily="2" charset="2"/>
              <a:buChar char="Ø"/>
            </a:pPr>
            <a:r>
              <a:rPr lang="de-DE" sz="1600" dirty="0" smtClean="0"/>
              <a:t>Jedwede Form ausbeuterischer Arbeit abschaffen!</a:t>
            </a:r>
          </a:p>
          <a:p>
            <a:pPr>
              <a:buFont typeface="Wingdings" pitchFamily="2" charset="2"/>
              <a:buChar char="Ø"/>
            </a:pPr>
            <a:r>
              <a:rPr lang="de-DE" sz="1600" dirty="0" smtClean="0"/>
              <a:t>Selbstbestimmte Zeit und Zeitsouveränität für alle!</a:t>
            </a:r>
          </a:p>
          <a:p>
            <a:pPr>
              <a:buFont typeface="Wingdings" pitchFamily="2" charset="2"/>
              <a:buChar char="Ø"/>
            </a:pPr>
            <a:r>
              <a:rPr lang="de-DE" sz="1600" dirty="0" smtClean="0"/>
              <a:t>Den gesetzlichen Mindestlohn erhöhen und einen „globalen Mindestlohn einführen!</a:t>
            </a:r>
          </a:p>
          <a:p>
            <a:pPr marL="0" indent="0">
              <a:buNone/>
            </a:pPr>
            <a:r>
              <a:rPr lang="de-DE" sz="1800" b="1" dirty="0" smtClean="0">
                <a:solidFill>
                  <a:srgbClr val="008A3E"/>
                </a:solidFill>
              </a:rPr>
              <a:t>Wir handeln</a:t>
            </a:r>
            <a:r>
              <a:rPr lang="de-DE" sz="1800" b="1" dirty="0">
                <a:solidFill>
                  <a:srgbClr val="008A3E"/>
                </a:solidFill>
              </a:rPr>
              <a:t>: </a:t>
            </a:r>
            <a:r>
              <a:rPr lang="de-DE" sz="1800" b="1" dirty="0" smtClean="0">
                <a:solidFill>
                  <a:srgbClr val="008A3E"/>
                </a:solidFill>
              </a:rPr>
              <a:t>„Die </a:t>
            </a:r>
            <a:r>
              <a:rPr lang="de-DE" sz="1800" b="1" dirty="0">
                <a:solidFill>
                  <a:srgbClr val="008A3E"/>
                </a:solidFill>
              </a:rPr>
              <a:t>Unterwerfung der Arbeit unter Macht- und Herrschaftsverhältnisse wollen wir beenden und eine neue Klassengesellschaft verhindern.  Arbeit muss deshalb befreiende Arbeit, muss </a:t>
            </a:r>
            <a:r>
              <a:rPr lang="de-DE" sz="1800" b="1" dirty="0" smtClean="0">
                <a:solidFill>
                  <a:srgbClr val="008A3E"/>
                </a:solidFill>
              </a:rPr>
              <a:t>‚Tätigkeit‘ </a:t>
            </a:r>
            <a:r>
              <a:rPr lang="de-DE" sz="1800" b="1" dirty="0">
                <a:solidFill>
                  <a:srgbClr val="008A3E"/>
                </a:solidFill>
              </a:rPr>
              <a:t>werden</a:t>
            </a:r>
            <a:r>
              <a:rPr lang="de-DE" sz="1800" b="1" dirty="0" smtClean="0">
                <a:solidFill>
                  <a:srgbClr val="008A3E"/>
                </a:solidFill>
              </a:rPr>
              <a:t>.“</a:t>
            </a:r>
            <a:endParaRPr lang="de-DE" sz="1800" b="1" dirty="0">
              <a:solidFill>
                <a:srgbClr val="008A3E"/>
              </a:solidFill>
            </a:endParaRPr>
          </a:p>
        </p:txBody>
      </p:sp>
      <p:sp>
        <p:nvSpPr>
          <p:cNvPr id="4" name="Fußzeilenplatzhalter 3"/>
          <p:cNvSpPr>
            <a:spLocks noGrp="1"/>
          </p:cNvSpPr>
          <p:nvPr>
            <p:ph type="ftr" sz="quarter" idx="11"/>
          </p:nvPr>
        </p:nvSpPr>
        <p:spPr/>
        <p:txBody>
          <a:bodyPr/>
          <a:lstStyle/>
          <a:p>
            <a:r>
              <a:rPr lang="de-DE" dirty="0" smtClean="0"/>
              <a:t>Krefelder Beschluss | KAB | Ziff. 18</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28</a:t>
            </a:fld>
            <a:endParaRPr lang="de-DE"/>
          </a:p>
        </p:txBody>
      </p:sp>
    </p:spTree>
    <p:extLst>
      <p:ext uri="{BB962C8B-B14F-4D97-AF65-F5344CB8AC3E}">
        <p14:creationId xmlns:p14="http://schemas.microsoft.com/office/powerpoint/2010/main" val="8830818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863448" cy="857250"/>
          </a:xfrm>
        </p:spPr>
        <p:txBody>
          <a:bodyPr>
            <a:normAutofit fontScale="90000"/>
          </a:bodyPr>
          <a:lstStyle/>
          <a:p>
            <a:r>
              <a:rPr lang="de-DE" sz="2000" dirty="0" smtClean="0">
                <a:solidFill>
                  <a:srgbClr val="008A3E"/>
                </a:solidFill>
              </a:rPr>
              <a:t>Handeln</a:t>
            </a:r>
            <a:r>
              <a:rPr lang="de-DE" sz="2800" dirty="0" smtClean="0">
                <a:solidFill>
                  <a:srgbClr val="008A3E"/>
                </a:solidFill>
              </a:rPr>
              <a:t>| </a:t>
            </a:r>
            <a:r>
              <a:rPr lang="de-DE" sz="2800" b="1" dirty="0" smtClean="0">
                <a:solidFill>
                  <a:srgbClr val="008A3E"/>
                </a:solidFill>
              </a:rPr>
              <a:t>Globalisierung menschenwürdiger Arbeit</a:t>
            </a:r>
            <a:endParaRPr lang="de-DE" sz="2800" b="1" dirty="0">
              <a:solidFill>
                <a:srgbClr val="008A3E"/>
              </a:solidFill>
            </a:endParaRPr>
          </a:p>
        </p:txBody>
      </p:sp>
      <p:sp>
        <p:nvSpPr>
          <p:cNvPr id="3" name="Inhaltsplatzhalter 2"/>
          <p:cNvSpPr>
            <a:spLocks noGrp="1"/>
          </p:cNvSpPr>
          <p:nvPr>
            <p:ph idx="1"/>
          </p:nvPr>
        </p:nvSpPr>
        <p:spPr>
          <a:xfrm>
            <a:off x="1210614" y="1229755"/>
            <a:ext cx="7349553" cy="3537509"/>
          </a:xfrm>
        </p:spPr>
        <p:txBody>
          <a:bodyPr>
            <a:noAutofit/>
          </a:bodyPr>
          <a:lstStyle/>
          <a:p>
            <a:pPr marL="0" indent="0">
              <a:buNone/>
            </a:pPr>
            <a:r>
              <a:rPr lang="de-DE" sz="1600" dirty="0"/>
              <a:t>„Menschenwürdige Arbeit ist für uns das Leitbild, an dem sich die Debatte um </a:t>
            </a:r>
            <a:r>
              <a:rPr lang="de-DE" sz="1600" dirty="0" smtClean="0">
                <a:solidFill>
                  <a:srgbClr val="008A3E"/>
                </a:solidFill>
              </a:rPr>
              <a:t>‚Arbeit 4.0‘ </a:t>
            </a:r>
            <a:r>
              <a:rPr lang="de-DE" sz="1600" dirty="0"/>
              <a:t>orientieren muss</a:t>
            </a:r>
            <a:r>
              <a:rPr lang="de-DE" sz="1600" dirty="0" smtClean="0"/>
              <a:t>.“</a:t>
            </a:r>
          </a:p>
          <a:p>
            <a:pPr>
              <a:buFont typeface="Wingdings" pitchFamily="2" charset="2"/>
              <a:buChar char="Ø"/>
            </a:pPr>
            <a:r>
              <a:rPr lang="de-DE" sz="1600" dirty="0" smtClean="0"/>
              <a:t>Technologische Veränderungen müssen der menschenwürdigen Arbeit dienen.</a:t>
            </a:r>
          </a:p>
          <a:p>
            <a:pPr>
              <a:buFont typeface="Wingdings" pitchFamily="2" charset="2"/>
              <a:buChar char="Ø"/>
            </a:pPr>
            <a:r>
              <a:rPr lang="de-DE" sz="1600" dirty="0" smtClean="0"/>
              <a:t>Angesichts „</a:t>
            </a:r>
            <a:r>
              <a:rPr lang="de-DE" sz="1600" dirty="0" err="1" smtClean="0"/>
              <a:t>entgrenzter</a:t>
            </a:r>
            <a:r>
              <a:rPr lang="de-DE" sz="1600" dirty="0" smtClean="0"/>
              <a:t> Formen“ der Arbeit müssen wir die Mitbestimmung hin zu einer Unternehmensverfassung und Wirtschaftsdemokratie ausbauen.</a:t>
            </a:r>
          </a:p>
          <a:p>
            <a:pPr>
              <a:buFont typeface="Wingdings" pitchFamily="2" charset="2"/>
              <a:buChar char="Ø"/>
            </a:pPr>
            <a:r>
              <a:rPr lang="de-DE" sz="1600" dirty="0" smtClean="0"/>
              <a:t>Personennahe Dienstleistungen besser bezahlen und ausbauen, um den Bedarfen der Menschen und der Gesellschaft gerecht zu werden.</a:t>
            </a:r>
          </a:p>
          <a:p>
            <a:pPr marL="0" indent="0">
              <a:buNone/>
            </a:pPr>
            <a:r>
              <a:rPr lang="de-DE" b="1" dirty="0" smtClean="0">
                <a:solidFill>
                  <a:srgbClr val="008A3E"/>
                </a:solidFill>
              </a:rPr>
              <a:t>„Wir </a:t>
            </a:r>
            <a:r>
              <a:rPr lang="de-DE" b="1" dirty="0">
                <a:solidFill>
                  <a:srgbClr val="008A3E"/>
                </a:solidFill>
              </a:rPr>
              <a:t>drängen auf die Einlösung des Vorrangs der arbeitenden Menschen vor dem Faktor Kapital</a:t>
            </a:r>
            <a:r>
              <a:rPr lang="de-DE" b="1" dirty="0" smtClean="0">
                <a:solidFill>
                  <a:srgbClr val="008A3E"/>
                </a:solidFill>
              </a:rPr>
              <a:t>.“</a:t>
            </a:r>
            <a:endParaRPr lang="de-DE" b="1" dirty="0">
              <a:solidFill>
                <a:srgbClr val="008A3E"/>
              </a:solidFill>
            </a:endParaRPr>
          </a:p>
        </p:txBody>
      </p:sp>
      <p:sp>
        <p:nvSpPr>
          <p:cNvPr id="4" name="Fußzeilenplatzhalter 3"/>
          <p:cNvSpPr>
            <a:spLocks noGrp="1"/>
          </p:cNvSpPr>
          <p:nvPr>
            <p:ph type="ftr" sz="quarter" idx="11"/>
          </p:nvPr>
        </p:nvSpPr>
        <p:spPr/>
        <p:txBody>
          <a:bodyPr/>
          <a:lstStyle/>
          <a:p>
            <a:r>
              <a:rPr lang="de-DE" dirty="0" smtClean="0"/>
              <a:t>Krefelder Beschluss | KAB | Ziff. 19</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29</a:t>
            </a:fld>
            <a:endParaRPr lang="de-DE"/>
          </a:p>
        </p:txBody>
      </p:sp>
    </p:spTree>
    <p:extLst>
      <p:ext uri="{BB962C8B-B14F-4D97-AF65-F5344CB8AC3E}">
        <p14:creationId xmlns:p14="http://schemas.microsoft.com/office/powerpoint/2010/main" val="335300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7546" y="537802"/>
            <a:ext cx="6892546" cy="857250"/>
          </a:xfrm>
        </p:spPr>
        <p:txBody>
          <a:bodyPr>
            <a:noAutofit/>
          </a:bodyPr>
          <a:lstStyle/>
          <a:p>
            <a:r>
              <a:rPr lang="de-DE" sz="2400" dirty="0" smtClean="0"/>
              <a:t>Gliederung des Krefelder Beschlusses</a:t>
            </a:r>
            <a:br>
              <a:rPr lang="de-DE" sz="2400" dirty="0" smtClean="0"/>
            </a:br>
            <a:r>
              <a:rPr lang="de-DE" sz="2400" dirty="0" smtClean="0"/>
              <a:t>Arbeit. Macht. Sinn.</a:t>
            </a:r>
            <a:endParaRPr lang="de-DE" sz="2400" dirty="0"/>
          </a:p>
        </p:txBody>
      </p:sp>
      <p:sp>
        <p:nvSpPr>
          <p:cNvPr id="4" name="Fußzeilenplatzhalter 3"/>
          <p:cNvSpPr>
            <a:spLocks noGrp="1"/>
          </p:cNvSpPr>
          <p:nvPr>
            <p:ph type="ftr" sz="quarter" idx="11"/>
          </p:nvPr>
        </p:nvSpPr>
        <p:spPr/>
        <p:txBody>
          <a:bodyPr/>
          <a:lstStyle/>
          <a:p>
            <a:r>
              <a:rPr lang="de-DE" dirty="0" smtClean="0"/>
              <a:t>Krefelder </a:t>
            </a:r>
            <a:r>
              <a:rPr lang="de-DE" dirty="0"/>
              <a:t>Beschluss </a:t>
            </a:r>
            <a:r>
              <a:rPr lang="de-DE" dirty="0" smtClean="0"/>
              <a:t>| KAB</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3</a:t>
            </a:fld>
            <a:endParaRPr lang="de-DE"/>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154998086"/>
              </p:ext>
            </p:extLst>
          </p:nvPr>
        </p:nvGraphicFramePr>
        <p:xfrm>
          <a:off x="151254" y="1587558"/>
          <a:ext cx="8314884" cy="2916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3198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863448" cy="857250"/>
          </a:xfrm>
        </p:spPr>
        <p:txBody>
          <a:bodyPr>
            <a:normAutofit/>
          </a:bodyPr>
          <a:lstStyle/>
          <a:p>
            <a:r>
              <a:rPr lang="de-DE" sz="2000" dirty="0" smtClean="0">
                <a:solidFill>
                  <a:srgbClr val="008A3E"/>
                </a:solidFill>
              </a:rPr>
              <a:t>Handeln</a:t>
            </a:r>
            <a:r>
              <a:rPr lang="de-DE" sz="2800" dirty="0" smtClean="0">
                <a:solidFill>
                  <a:srgbClr val="008A3E"/>
                </a:solidFill>
              </a:rPr>
              <a:t>| </a:t>
            </a:r>
            <a:r>
              <a:rPr lang="de-DE" sz="2800" b="1" dirty="0" smtClean="0">
                <a:solidFill>
                  <a:srgbClr val="008A3E"/>
                </a:solidFill>
              </a:rPr>
              <a:t>Globalisierung der Solidarität</a:t>
            </a:r>
            <a:endParaRPr lang="de-DE" sz="2800" b="1" dirty="0">
              <a:solidFill>
                <a:srgbClr val="008A3E"/>
              </a:solidFill>
            </a:endParaRPr>
          </a:p>
        </p:txBody>
      </p:sp>
      <p:sp>
        <p:nvSpPr>
          <p:cNvPr id="3" name="Inhaltsplatzhalter 2"/>
          <p:cNvSpPr>
            <a:spLocks noGrp="1"/>
          </p:cNvSpPr>
          <p:nvPr>
            <p:ph idx="1"/>
          </p:nvPr>
        </p:nvSpPr>
        <p:spPr>
          <a:xfrm>
            <a:off x="1210614" y="1229755"/>
            <a:ext cx="7349553" cy="3537509"/>
          </a:xfrm>
        </p:spPr>
        <p:txBody>
          <a:bodyPr>
            <a:noAutofit/>
          </a:bodyPr>
          <a:lstStyle/>
          <a:p>
            <a:pPr marL="0" indent="0">
              <a:buNone/>
            </a:pPr>
            <a:r>
              <a:rPr lang="de-DE" sz="1600" dirty="0" smtClean="0"/>
              <a:t>Gegen </a:t>
            </a:r>
            <a:r>
              <a:rPr lang="de-DE" sz="1600" dirty="0"/>
              <a:t>die </a:t>
            </a:r>
            <a:r>
              <a:rPr lang="de-DE" sz="1600" dirty="0" smtClean="0"/>
              <a:t>‚Globalisierung </a:t>
            </a:r>
            <a:r>
              <a:rPr lang="de-DE" sz="1600" dirty="0"/>
              <a:t>der </a:t>
            </a:r>
            <a:r>
              <a:rPr lang="de-DE" sz="1600" dirty="0" smtClean="0"/>
              <a:t>Gleichgültigkeit‘ (Papst Franziskus) </a:t>
            </a:r>
            <a:r>
              <a:rPr lang="de-DE" sz="1600" dirty="0"/>
              <a:t>setzen wir uns für eine </a:t>
            </a:r>
            <a:r>
              <a:rPr lang="de-DE" sz="1600" dirty="0" smtClean="0"/>
              <a:t>‚Globalisierung </a:t>
            </a:r>
            <a:r>
              <a:rPr lang="de-DE" sz="1600" dirty="0"/>
              <a:t>der </a:t>
            </a:r>
            <a:r>
              <a:rPr lang="de-DE" sz="1600" dirty="0" smtClean="0"/>
              <a:t>Solidarität‘, </a:t>
            </a:r>
            <a:r>
              <a:rPr lang="de-DE" sz="1600" dirty="0"/>
              <a:t>für eine </a:t>
            </a:r>
            <a:r>
              <a:rPr lang="de-DE" sz="1600" dirty="0" smtClean="0"/>
              <a:t>‚neue </a:t>
            </a:r>
            <a:r>
              <a:rPr lang="de-DE" sz="1600" dirty="0"/>
              <a:t>universale </a:t>
            </a:r>
            <a:r>
              <a:rPr lang="de-DE" sz="1600" dirty="0" smtClean="0"/>
              <a:t>Solidarität‘  </a:t>
            </a:r>
            <a:r>
              <a:rPr lang="de-DE" sz="1600" dirty="0"/>
              <a:t>ein. </a:t>
            </a:r>
            <a:r>
              <a:rPr lang="de-DE" sz="1600" dirty="0" smtClean="0"/>
              <a:t>Solidarität heißt:</a:t>
            </a:r>
          </a:p>
          <a:p>
            <a:pPr>
              <a:buFont typeface="Wingdings" pitchFamily="2" charset="2"/>
              <a:buChar char="Ø"/>
            </a:pPr>
            <a:r>
              <a:rPr lang="de-DE" sz="1600" dirty="0"/>
              <a:t>d</a:t>
            </a:r>
            <a:r>
              <a:rPr lang="de-DE" sz="1600" dirty="0" smtClean="0"/>
              <a:t>ie Schattenseiten unseres Wohlstands und des Kapitalismus sichtbar machen,</a:t>
            </a:r>
          </a:p>
          <a:p>
            <a:pPr>
              <a:buFont typeface="Wingdings" pitchFamily="2" charset="2"/>
              <a:buChar char="Ø"/>
            </a:pPr>
            <a:r>
              <a:rPr lang="de-DE" sz="1600" dirty="0"/>
              <a:t>a</a:t>
            </a:r>
            <a:r>
              <a:rPr lang="de-DE" sz="1600" dirty="0" smtClean="0"/>
              <a:t>us der Sicht der Armen und Ausgeschlossenen „Sehen“ lernen,</a:t>
            </a:r>
          </a:p>
          <a:p>
            <a:pPr>
              <a:buFont typeface="Wingdings" pitchFamily="2" charset="2"/>
              <a:buChar char="Ø"/>
            </a:pPr>
            <a:r>
              <a:rPr lang="de-DE" sz="1600" dirty="0"/>
              <a:t>d</a:t>
            </a:r>
            <a:r>
              <a:rPr lang="de-DE" sz="1600" dirty="0" smtClean="0"/>
              <a:t>ie partnerschaftliche Zusammenarbeit mit den Armen und ihren Bewegungen fördern und ausbauen,</a:t>
            </a:r>
          </a:p>
          <a:p>
            <a:pPr>
              <a:buFont typeface="Wingdings" pitchFamily="2" charset="2"/>
              <a:buChar char="Ø"/>
            </a:pPr>
            <a:r>
              <a:rPr lang="de-DE" sz="1600" dirty="0"/>
              <a:t>d</a:t>
            </a:r>
            <a:r>
              <a:rPr lang="de-DE" sz="1600" dirty="0" smtClean="0"/>
              <a:t>er Verachtung und Ausgrenzung der Armen entgegentreten.</a:t>
            </a:r>
          </a:p>
          <a:p>
            <a:pPr marL="0" indent="0">
              <a:buNone/>
            </a:pPr>
            <a:r>
              <a:rPr lang="de-DE" sz="2000" b="1" dirty="0">
                <a:solidFill>
                  <a:srgbClr val="008A3E"/>
                </a:solidFill>
              </a:rPr>
              <a:t>„Wir geben denen eine Stimme, die durch die vorherrschenden Macht- und Herrschaftsstrukturen sprachlos gemacht werden</a:t>
            </a:r>
            <a:r>
              <a:rPr lang="de-DE" sz="2000" b="1" dirty="0" smtClean="0">
                <a:solidFill>
                  <a:srgbClr val="008A3E"/>
                </a:solidFill>
              </a:rPr>
              <a:t>.“</a:t>
            </a:r>
            <a:endParaRPr lang="de-DE" sz="2000" b="1" dirty="0">
              <a:solidFill>
                <a:srgbClr val="008A3E"/>
              </a:solidFill>
            </a:endParaRPr>
          </a:p>
        </p:txBody>
      </p:sp>
      <p:sp>
        <p:nvSpPr>
          <p:cNvPr id="4" name="Fußzeilenplatzhalter 3"/>
          <p:cNvSpPr>
            <a:spLocks noGrp="1"/>
          </p:cNvSpPr>
          <p:nvPr>
            <p:ph type="ftr" sz="quarter" idx="11"/>
          </p:nvPr>
        </p:nvSpPr>
        <p:spPr/>
        <p:txBody>
          <a:bodyPr/>
          <a:lstStyle/>
          <a:p>
            <a:r>
              <a:rPr lang="de-DE" dirty="0" smtClean="0"/>
              <a:t>Krefelder Beschluss | KAB | Ziff. 20</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30</a:t>
            </a:fld>
            <a:endParaRPr lang="de-DE"/>
          </a:p>
        </p:txBody>
      </p:sp>
    </p:spTree>
    <p:extLst>
      <p:ext uri="{BB962C8B-B14F-4D97-AF65-F5344CB8AC3E}">
        <p14:creationId xmlns:p14="http://schemas.microsoft.com/office/powerpoint/2010/main" val="8843980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863448" cy="857250"/>
          </a:xfrm>
        </p:spPr>
        <p:txBody>
          <a:bodyPr>
            <a:normAutofit/>
          </a:bodyPr>
          <a:lstStyle/>
          <a:p>
            <a:r>
              <a:rPr lang="de-DE" sz="2000" dirty="0" smtClean="0">
                <a:solidFill>
                  <a:srgbClr val="008A3E"/>
                </a:solidFill>
              </a:rPr>
              <a:t>Handeln</a:t>
            </a:r>
            <a:r>
              <a:rPr lang="de-DE" sz="2800" dirty="0" smtClean="0">
                <a:solidFill>
                  <a:srgbClr val="008A3E"/>
                </a:solidFill>
              </a:rPr>
              <a:t>| </a:t>
            </a:r>
            <a:r>
              <a:rPr lang="de-DE" sz="2800" b="1" dirty="0" smtClean="0">
                <a:solidFill>
                  <a:srgbClr val="008A3E"/>
                </a:solidFill>
              </a:rPr>
              <a:t>Globalisierung der Solidarität</a:t>
            </a:r>
            <a:endParaRPr lang="de-DE" sz="2800" b="1" dirty="0">
              <a:solidFill>
                <a:srgbClr val="008A3E"/>
              </a:solidFill>
            </a:endParaRPr>
          </a:p>
        </p:txBody>
      </p:sp>
      <p:sp>
        <p:nvSpPr>
          <p:cNvPr id="3" name="Inhaltsplatzhalter 2"/>
          <p:cNvSpPr>
            <a:spLocks noGrp="1"/>
          </p:cNvSpPr>
          <p:nvPr>
            <p:ph idx="1"/>
          </p:nvPr>
        </p:nvSpPr>
        <p:spPr>
          <a:xfrm>
            <a:off x="1210614" y="1229755"/>
            <a:ext cx="7349553" cy="3537509"/>
          </a:xfrm>
        </p:spPr>
        <p:txBody>
          <a:bodyPr>
            <a:noAutofit/>
          </a:bodyPr>
          <a:lstStyle/>
          <a:p>
            <a:pPr marL="0" indent="0">
              <a:buNone/>
            </a:pPr>
            <a:r>
              <a:rPr lang="de-DE" sz="1600" dirty="0" smtClean="0"/>
              <a:t>Globalisierung der Gerechtigkeit heißt zudem:</a:t>
            </a:r>
          </a:p>
          <a:p>
            <a:pPr>
              <a:buFont typeface="Wingdings" pitchFamily="2" charset="2"/>
              <a:buChar char="Ø"/>
            </a:pPr>
            <a:r>
              <a:rPr lang="de-DE" sz="1600" dirty="0" smtClean="0"/>
              <a:t>die Solidarität aktiv fördern und ordnungspolitisch verankern,</a:t>
            </a:r>
          </a:p>
          <a:p>
            <a:pPr>
              <a:buFont typeface="Wingdings" pitchFamily="2" charset="2"/>
              <a:buChar char="Ø"/>
            </a:pPr>
            <a:r>
              <a:rPr lang="de-DE" sz="1600" dirty="0" smtClean="0"/>
              <a:t>Starke nicht gegen Schwache „ausspielen“</a:t>
            </a:r>
            <a:r>
              <a:rPr lang="de-DE" sz="1600" dirty="0"/>
              <a:t> </a:t>
            </a:r>
            <a:r>
              <a:rPr lang="de-DE" sz="1600" dirty="0" smtClean="0"/>
              <a:t>und den Zusammenhalt der Gesellschaft fördern,</a:t>
            </a:r>
          </a:p>
          <a:p>
            <a:pPr>
              <a:buFont typeface="Wingdings" pitchFamily="2" charset="2"/>
              <a:buChar char="Ø"/>
            </a:pPr>
            <a:r>
              <a:rPr lang="de-DE" sz="1600" dirty="0" smtClean="0"/>
              <a:t>Geschlechtergerechtigkeit herstellen,</a:t>
            </a:r>
          </a:p>
          <a:p>
            <a:pPr>
              <a:buFont typeface="Wingdings" pitchFamily="2" charset="2"/>
              <a:buChar char="Ø"/>
            </a:pPr>
            <a:r>
              <a:rPr lang="de-DE" sz="1600" dirty="0" smtClean="0"/>
              <a:t>Solidarität als konstitutiven Bestandteil des christlichen Glaubens erkennen.</a:t>
            </a:r>
          </a:p>
          <a:p>
            <a:pPr marL="0" indent="0">
              <a:buNone/>
            </a:pPr>
            <a:r>
              <a:rPr lang="de-DE" sz="2000" b="1" dirty="0" smtClean="0">
                <a:solidFill>
                  <a:srgbClr val="008A3E"/>
                </a:solidFill>
              </a:rPr>
              <a:t>Der Maßstab für unser Handeln: „Wir </a:t>
            </a:r>
            <a:r>
              <a:rPr lang="de-DE" sz="2000" b="1" dirty="0">
                <a:solidFill>
                  <a:srgbClr val="008A3E"/>
                </a:solidFill>
              </a:rPr>
              <a:t>messen alle politischen Maßnahmen daran, ob sie das solidarische Prinzip fördern, Geschlechtergerechtigkeit herstellen und den sozialen Zusammenhalt der Gesellschaft stärken</a:t>
            </a:r>
            <a:r>
              <a:rPr lang="de-DE" sz="2000" b="1" dirty="0" smtClean="0">
                <a:solidFill>
                  <a:srgbClr val="008A3E"/>
                </a:solidFill>
              </a:rPr>
              <a:t>.“</a:t>
            </a:r>
            <a:endParaRPr lang="de-DE" sz="2000" b="1" dirty="0">
              <a:solidFill>
                <a:srgbClr val="008A3E"/>
              </a:solidFill>
            </a:endParaRPr>
          </a:p>
        </p:txBody>
      </p:sp>
      <p:sp>
        <p:nvSpPr>
          <p:cNvPr id="4" name="Fußzeilenplatzhalter 3"/>
          <p:cNvSpPr>
            <a:spLocks noGrp="1"/>
          </p:cNvSpPr>
          <p:nvPr>
            <p:ph type="ftr" sz="quarter" idx="11"/>
          </p:nvPr>
        </p:nvSpPr>
        <p:spPr/>
        <p:txBody>
          <a:bodyPr/>
          <a:lstStyle/>
          <a:p>
            <a:r>
              <a:rPr lang="de-DE" dirty="0" smtClean="0"/>
              <a:t>Krefelder Beschluss | KAB | Ziff. 21</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31</a:t>
            </a:fld>
            <a:endParaRPr lang="de-DE"/>
          </a:p>
        </p:txBody>
      </p:sp>
    </p:spTree>
    <p:extLst>
      <p:ext uri="{BB962C8B-B14F-4D97-AF65-F5344CB8AC3E}">
        <p14:creationId xmlns:p14="http://schemas.microsoft.com/office/powerpoint/2010/main" val="420386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863448" cy="857250"/>
          </a:xfrm>
        </p:spPr>
        <p:txBody>
          <a:bodyPr>
            <a:normAutofit/>
          </a:bodyPr>
          <a:lstStyle/>
          <a:p>
            <a:r>
              <a:rPr lang="de-DE" sz="2000" dirty="0" smtClean="0">
                <a:solidFill>
                  <a:srgbClr val="008A3E"/>
                </a:solidFill>
              </a:rPr>
              <a:t>Handeln</a:t>
            </a:r>
            <a:r>
              <a:rPr lang="de-DE" sz="2800" dirty="0" smtClean="0">
                <a:solidFill>
                  <a:srgbClr val="008A3E"/>
                </a:solidFill>
              </a:rPr>
              <a:t>| </a:t>
            </a:r>
            <a:r>
              <a:rPr lang="de-DE" sz="2800" b="1" dirty="0" smtClean="0">
                <a:solidFill>
                  <a:srgbClr val="008A3E"/>
                </a:solidFill>
              </a:rPr>
              <a:t>Globalisierung der Solidarität</a:t>
            </a:r>
            <a:endParaRPr lang="de-DE" sz="2800" b="1" dirty="0">
              <a:solidFill>
                <a:srgbClr val="008A3E"/>
              </a:solidFill>
            </a:endParaRPr>
          </a:p>
        </p:txBody>
      </p:sp>
      <p:sp>
        <p:nvSpPr>
          <p:cNvPr id="3" name="Inhaltsplatzhalter 2"/>
          <p:cNvSpPr>
            <a:spLocks noGrp="1"/>
          </p:cNvSpPr>
          <p:nvPr>
            <p:ph idx="1"/>
          </p:nvPr>
        </p:nvSpPr>
        <p:spPr>
          <a:xfrm>
            <a:off x="5869354" y="1172509"/>
            <a:ext cx="2719754" cy="3378667"/>
          </a:xfrm>
          <a:solidFill>
            <a:schemeClr val="bg1">
              <a:lumMod val="85000"/>
            </a:schemeClr>
          </a:solidFill>
        </p:spPr>
        <p:txBody>
          <a:bodyPr>
            <a:noAutofit/>
          </a:bodyPr>
          <a:lstStyle/>
          <a:p>
            <a:pPr marL="0" indent="0" algn="ctr">
              <a:buNone/>
            </a:pPr>
            <a:r>
              <a:rPr lang="de-DE" sz="1900" b="1" dirty="0" smtClean="0">
                <a:solidFill>
                  <a:srgbClr val="008A3E"/>
                </a:solidFill>
              </a:rPr>
              <a:t>„Wir </a:t>
            </a:r>
            <a:r>
              <a:rPr lang="de-DE" sz="1900" b="1" dirty="0">
                <a:solidFill>
                  <a:srgbClr val="008A3E"/>
                </a:solidFill>
              </a:rPr>
              <a:t>wollen eine </a:t>
            </a:r>
            <a:r>
              <a:rPr lang="de-DE" sz="1900" b="1" dirty="0" smtClean="0">
                <a:solidFill>
                  <a:srgbClr val="008A3E"/>
                </a:solidFill>
              </a:rPr>
              <a:t>‚starke‘ </a:t>
            </a:r>
            <a:r>
              <a:rPr lang="de-DE" sz="1900" b="1" dirty="0">
                <a:solidFill>
                  <a:srgbClr val="008A3E"/>
                </a:solidFill>
              </a:rPr>
              <a:t>Kirche, die ihren Einsatz für die Rechte der Armen, der Arbeitssuchenden und der Arbeitnehmer*innen zu ihrem Hauptanliegen macht.“</a:t>
            </a:r>
          </a:p>
        </p:txBody>
      </p:sp>
      <p:sp>
        <p:nvSpPr>
          <p:cNvPr id="4" name="Fußzeilenplatzhalter 3"/>
          <p:cNvSpPr>
            <a:spLocks noGrp="1"/>
          </p:cNvSpPr>
          <p:nvPr>
            <p:ph type="ftr" sz="quarter" idx="11"/>
          </p:nvPr>
        </p:nvSpPr>
        <p:spPr/>
        <p:txBody>
          <a:bodyPr/>
          <a:lstStyle/>
          <a:p>
            <a:r>
              <a:rPr lang="de-DE" dirty="0" smtClean="0"/>
              <a:t>Krefelder Beschluss | KAB | Ziff. 21</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32</a:t>
            </a:fld>
            <a:endParaRPr lang="de-DE"/>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t="7396"/>
          <a:stretch/>
        </p:blipFill>
        <p:spPr>
          <a:xfrm>
            <a:off x="1008185" y="1174953"/>
            <a:ext cx="4861169" cy="3376223"/>
          </a:xfrm>
          <a:prstGeom prst="rect">
            <a:avLst/>
          </a:prstGeom>
        </p:spPr>
      </p:pic>
    </p:spTree>
    <p:extLst>
      <p:ext uri="{BB962C8B-B14F-4D97-AF65-F5344CB8AC3E}">
        <p14:creationId xmlns:p14="http://schemas.microsoft.com/office/powerpoint/2010/main" val="290679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863448" cy="857250"/>
          </a:xfrm>
        </p:spPr>
        <p:txBody>
          <a:bodyPr>
            <a:normAutofit/>
          </a:bodyPr>
          <a:lstStyle/>
          <a:p>
            <a:r>
              <a:rPr lang="de-DE" sz="2000" dirty="0" smtClean="0">
                <a:solidFill>
                  <a:srgbClr val="008A3E"/>
                </a:solidFill>
              </a:rPr>
              <a:t>Handeln</a:t>
            </a:r>
            <a:r>
              <a:rPr lang="de-DE" sz="2800" dirty="0" smtClean="0">
                <a:solidFill>
                  <a:srgbClr val="008A3E"/>
                </a:solidFill>
              </a:rPr>
              <a:t>| </a:t>
            </a:r>
            <a:r>
              <a:rPr lang="de-DE" sz="2800" b="1" dirty="0" smtClean="0">
                <a:solidFill>
                  <a:srgbClr val="008A3E"/>
                </a:solidFill>
              </a:rPr>
              <a:t>Globalisierung des Wohlstands</a:t>
            </a:r>
            <a:endParaRPr lang="de-DE" sz="2800" b="1" dirty="0">
              <a:solidFill>
                <a:srgbClr val="008A3E"/>
              </a:solidFill>
            </a:endParaRPr>
          </a:p>
        </p:txBody>
      </p:sp>
      <p:sp>
        <p:nvSpPr>
          <p:cNvPr id="3" name="Inhaltsplatzhalter 2"/>
          <p:cNvSpPr>
            <a:spLocks noGrp="1"/>
          </p:cNvSpPr>
          <p:nvPr>
            <p:ph idx="1"/>
          </p:nvPr>
        </p:nvSpPr>
        <p:spPr>
          <a:xfrm>
            <a:off x="1210614" y="1229755"/>
            <a:ext cx="7349553" cy="3537509"/>
          </a:xfrm>
        </p:spPr>
        <p:txBody>
          <a:bodyPr>
            <a:noAutofit/>
          </a:bodyPr>
          <a:lstStyle/>
          <a:p>
            <a:pPr marL="0" indent="0">
              <a:buNone/>
            </a:pPr>
            <a:r>
              <a:rPr lang="de-DE" sz="1600" dirty="0" smtClean="0"/>
              <a:t>„Wohlstand </a:t>
            </a:r>
            <a:r>
              <a:rPr lang="de-DE" sz="1600" dirty="0"/>
              <a:t>im Überfluss, abgesichert durch Stacheldraht und Militär, während andere hungern und darben, macht nicht glücklich. Sozialer Wohlstand für alle ist durch eine solidarische und gerechte Verteilungspolitik im Weltmaßstab möglich</a:t>
            </a:r>
            <a:r>
              <a:rPr lang="de-DE" sz="1600" dirty="0" smtClean="0"/>
              <a:t>.“</a:t>
            </a:r>
          </a:p>
          <a:p>
            <a:pPr marL="0" indent="0">
              <a:buNone/>
            </a:pPr>
            <a:r>
              <a:rPr lang="de-DE" sz="1600" dirty="0" smtClean="0"/>
              <a:t>Wir setzen uns ein für:</a:t>
            </a:r>
          </a:p>
          <a:p>
            <a:pPr>
              <a:buFont typeface="Wingdings" pitchFamily="2" charset="2"/>
              <a:buChar char="Ø"/>
            </a:pPr>
            <a:r>
              <a:rPr lang="de-DE" sz="1600" dirty="0"/>
              <a:t>e</a:t>
            </a:r>
            <a:r>
              <a:rPr lang="de-DE" sz="1600" dirty="0" smtClean="0"/>
              <a:t>ine gerechte und solidarische Verteilungspolitik im Weltmaßstab,</a:t>
            </a:r>
          </a:p>
          <a:p>
            <a:pPr>
              <a:buFont typeface="Wingdings" pitchFamily="2" charset="2"/>
              <a:buChar char="Ø"/>
            </a:pPr>
            <a:r>
              <a:rPr lang="de-DE" sz="1600" dirty="0"/>
              <a:t>e</a:t>
            </a:r>
            <a:r>
              <a:rPr lang="de-DE" sz="1600" dirty="0" smtClean="0"/>
              <a:t>in bedingungsloses Grundeinkommen und ein „universelles Sozialeinkommen“,</a:t>
            </a:r>
          </a:p>
          <a:p>
            <a:pPr>
              <a:buFont typeface="Wingdings" pitchFamily="2" charset="2"/>
              <a:buChar char="Ø"/>
            </a:pPr>
            <a:r>
              <a:rPr lang="de-DE" sz="1600" dirty="0"/>
              <a:t>e</a:t>
            </a:r>
            <a:r>
              <a:rPr lang="de-DE" sz="1600" dirty="0" smtClean="0"/>
              <a:t>inen Bildungswohlstand für alle.</a:t>
            </a:r>
          </a:p>
          <a:p>
            <a:pPr marL="0" indent="0">
              <a:buNone/>
            </a:pPr>
            <a:r>
              <a:rPr lang="de-DE" sz="2000" b="1" dirty="0">
                <a:solidFill>
                  <a:srgbClr val="008A3E"/>
                </a:solidFill>
              </a:rPr>
              <a:t>„Wir wollen eine </a:t>
            </a:r>
            <a:r>
              <a:rPr lang="de-DE" sz="2000" b="1" dirty="0" smtClean="0">
                <a:solidFill>
                  <a:srgbClr val="008A3E"/>
                </a:solidFill>
              </a:rPr>
              <a:t>‚Globalisierung </a:t>
            </a:r>
            <a:r>
              <a:rPr lang="de-DE" sz="2000" b="1" dirty="0">
                <a:solidFill>
                  <a:srgbClr val="008A3E"/>
                </a:solidFill>
              </a:rPr>
              <a:t>eines qualitativen </a:t>
            </a:r>
            <a:r>
              <a:rPr lang="de-DE" sz="2000" b="1" dirty="0" smtClean="0">
                <a:solidFill>
                  <a:srgbClr val="008A3E"/>
                </a:solidFill>
              </a:rPr>
              <a:t>Wohlstands‘ </a:t>
            </a:r>
            <a:r>
              <a:rPr lang="de-DE" sz="2000" b="1" dirty="0">
                <a:solidFill>
                  <a:srgbClr val="008A3E"/>
                </a:solidFill>
              </a:rPr>
              <a:t>für alle</a:t>
            </a:r>
            <a:r>
              <a:rPr lang="de-DE" sz="2000" b="1" dirty="0" smtClean="0">
                <a:solidFill>
                  <a:srgbClr val="008A3E"/>
                </a:solidFill>
              </a:rPr>
              <a:t>.“</a:t>
            </a:r>
            <a:endParaRPr lang="de-DE" sz="2000" b="1" dirty="0">
              <a:solidFill>
                <a:srgbClr val="008A3E"/>
              </a:solidFill>
            </a:endParaRPr>
          </a:p>
        </p:txBody>
      </p:sp>
      <p:sp>
        <p:nvSpPr>
          <p:cNvPr id="4" name="Fußzeilenplatzhalter 3"/>
          <p:cNvSpPr>
            <a:spLocks noGrp="1"/>
          </p:cNvSpPr>
          <p:nvPr>
            <p:ph type="ftr" sz="quarter" idx="11"/>
          </p:nvPr>
        </p:nvSpPr>
        <p:spPr/>
        <p:txBody>
          <a:bodyPr/>
          <a:lstStyle/>
          <a:p>
            <a:r>
              <a:rPr lang="de-DE" dirty="0" smtClean="0"/>
              <a:t>Krefelder Beschluss | KAB | Ziff. 22</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33</a:t>
            </a:fld>
            <a:endParaRPr lang="de-DE"/>
          </a:p>
        </p:txBody>
      </p:sp>
    </p:spTree>
    <p:extLst>
      <p:ext uri="{BB962C8B-B14F-4D97-AF65-F5344CB8AC3E}">
        <p14:creationId xmlns:p14="http://schemas.microsoft.com/office/powerpoint/2010/main" val="3789099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1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863448" cy="857250"/>
          </a:xfrm>
        </p:spPr>
        <p:txBody>
          <a:bodyPr>
            <a:normAutofit/>
          </a:bodyPr>
          <a:lstStyle/>
          <a:p>
            <a:r>
              <a:rPr lang="de-DE" sz="2000" dirty="0" smtClean="0">
                <a:solidFill>
                  <a:srgbClr val="008A3E"/>
                </a:solidFill>
              </a:rPr>
              <a:t>Handeln</a:t>
            </a:r>
            <a:r>
              <a:rPr lang="de-DE" sz="2800" dirty="0" smtClean="0">
                <a:solidFill>
                  <a:srgbClr val="008A3E"/>
                </a:solidFill>
              </a:rPr>
              <a:t>| </a:t>
            </a:r>
            <a:r>
              <a:rPr lang="de-DE" sz="2800" b="1" dirty="0" smtClean="0">
                <a:solidFill>
                  <a:srgbClr val="008A3E"/>
                </a:solidFill>
              </a:rPr>
              <a:t>Globalisierung des Wohlstands</a:t>
            </a:r>
            <a:endParaRPr lang="de-DE" sz="2800" b="1" dirty="0">
              <a:solidFill>
                <a:srgbClr val="008A3E"/>
              </a:solidFill>
            </a:endParaRPr>
          </a:p>
        </p:txBody>
      </p:sp>
      <p:sp>
        <p:nvSpPr>
          <p:cNvPr id="3" name="Inhaltsplatzhalter 2"/>
          <p:cNvSpPr>
            <a:spLocks noGrp="1"/>
          </p:cNvSpPr>
          <p:nvPr>
            <p:ph idx="1"/>
          </p:nvPr>
        </p:nvSpPr>
        <p:spPr>
          <a:xfrm>
            <a:off x="1210614" y="1229755"/>
            <a:ext cx="7349553" cy="3537509"/>
          </a:xfrm>
        </p:spPr>
        <p:txBody>
          <a:bodyPr>
            <a:noAutofit/>
          </a:bodyPr>
          <a:lstStyle/>
          <a:p>
            <a:pPr marL="0" indent="0">
              <a:buNone/>
            </a:pPr>
            <a:r>
              <a:rPr lang="de-DE" sz="1600" dirty="0" smtClean="0"/>
              <a:t>Wir setzen uns ein für:</a:t>
            </a:r>
          </a:p>
          <a:p>
            <a:pPr>
              <a:buFont typeface="Wingdings" pitchFamily="2" charset="2"/>
              <a:buChar char="Ø"/>
            </a:pPr>
            <a:r>
              <a:rPr lang="de-DE" sz="1600" dirty="0" smtClean="0"/>
              <a:t>Das Gemeinwohl zur Grundlage von Wirtschaft und Politik zu machen,</a:t>
            </a:r>
          </a:p>
          <a:p>
            <a:pPr>
              <a:buFont typeface="Wingdings" pitchFamily="2" charset="2"/>
              <a:buChar char="Ø"/>
            </a:pPr>
            <a:r>
              <a:rPr lang="de-DE" sz="1600" dirty="0" smtClean="0"/>
              <a:t>mehr Zeitwohlstand und damit Freiheit,</a:t>
            </a:r>
          </a:p>
          <a:p>
            <a:pPr>
              <a:buFont typeface="Wingdings" pitchFamily="2" charset="2"/>
              <a:buChar char="Ø"/>
            </a:pPr>
            <a:r>
              <a:rPr lang="de-DE" sz="1600" dirty="0"/>
              <a:t>f</a:t>
            </a:r>
            <a:r>
              <a:rPr lang="de-DE" sz="1600" dirty="0" smtClean="0"/>
              <a:t>ür neue selbstbestimmte Formen des Lebens und Arbeitens.</a:t>
            </a:r>
          </a:p>
          <a:p>
            <a:pPr marL="0" indent="0">
              <a:buNone/>
            </a:pPr>
            <a:r>
              <a:rPr lang="de-DE" sz="2000" b="1" dirty="0">
                <a:solidFill>
                  <a:srgbClr val="008A3E"/>
                </a:solidFill>
              </a:rPr>
              <a:t>„Mehr und mehr Menschen fragen nach dem </a:t>
            </a:r>
            <a:r>
              <a:rPr lang="de-DE" sz="2000" b="1" dirty="0" smtClean="0">
                <a:solidFill>
                  <a:srgbClr val="008A3E"/>
                </a:solidFill>
              </a:rPr>
              <a:t>‚Sinn </a:t>
            </a:r>
            <a:r>
              <a:rPr lang="de-DE" sz="2000" b="1" dirty="0">
                <a:solidFill>
                  <a:srgbClr val="008A3E"/>
                </a:solidFill>
              </a:rPr>
              <a:t>des </a:t>
            </a:r>
            <a:r>
              <a:rPr lang="de-DE" sz="2000" b="1" dirty="0" smtClean="0">
                <a:solidFill>
                  <a:srgbClr val="008A3E"/>
                </a:solidFill>
              </a:rPr>
              <a:t>Ganzen‘ (…): </a:t>
            </a:r>
            <a:r>
              <a:rPr lang="de-DE" sz="2000" b="1" dirty="0">
                <a:solidFill>
                  <a:srgbClr val="008A3E"/>
                </a:solidFill>
              </a:rPr>
              <a:t>Sie wollen sinnvoll leben. Angesichts der Zerbrechlichkeit des Lebens wächst die Sehnsucht nach einem Leben und Arbeiten in Balance, nach dem „Sich-nicht-mehr-verbiegen-müssen“ unter dem Diktat von Macht und Geld</a:t>
            </a:r>
            <a:r>
              <a:rPr lang="de-DE" sz="2000" b="1" dirty="0" smtClean="0">
                <a:solidFill>
                  <a:srgbClr val="008A3E"/>
                </a:solidFill>
              </a:rPr>
              <a:t>.“</a:t>
            </a:r>
            <a:endParaRPr lang="de-DE" sz="2000" b="1" dirty="0">
              <a:solidFill>
                <a:srgbClr val="008A3E"/>
              </a:solidFill>
            </a:endParaRPr>
          </a:p>
        </p:txBody>
      </p:sp>
      <p:sp>
        <p:nvSpPr>
          <p:cNvPr id="4" name="Fußzeilenplatzhalter 3"/>
          <p:cNvSpPr>
            <a:spLocks noGrp="1"/>
          </p:cNvSpPr>
          <p:nvPr>
            <p:ph type="ftr" sz="quarter" idx="11"/>
          </p:nvPr>
        </p:nvSpPr>
        <p:spPr/>
        <p:txBody>
          <a:bodyPr/>
          <a:lstStyle/>
          <a:p>
            <a:r>
              <a:rPr lang="de-DE" dirty="0" smtClean="0"/>
              <a:t>Krefelder Beschluss | KAB | Ziff. 23</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34</a:t>
            </a:fld>
            <a:endParaRPr lang="de-DE"/>
          </a:p>
        </p:txBody>
      </p:sp>
    </p:spTree>
    <p:extLst>
      <p:ext uri="{BB962C8B-B14F-4D97-AF65-F5344CB8AC3E}">
        <p14:creationId xmlns:p14="http://schemas.microsoft.com/office/powerpoint/2010/main" val="27806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0342" y="2560369"/>
            <a:ext cx="6336774" cy="857250"/>
          </a:xfrm>
        </p:spPr>
        <p:txBody>
          <a:bodyPr>
            <a:normAutofit fontScale="90000"/>
          </a:bodyPr>
          <a:lstStyle/>
          <a:p>
            <a:r>
              <a:rPr lang="de-DE" b="1" dirty="0">
                <a:solidFill>
                  <a:srgbClr val="008A3E"/>
                </a:solidFill>
              </a:rPr>
              <a:t>S</a:t>
            </a:r>
            <a:r>
              <a:rPr lang="de-DE" b="1" dirty="0" smtClean="0">
                <a:solidFill>
                  <a:srgbClr val="008A3E"/>
                </a:solidFill>
              </a:rPr>
              <a:t>chluss</a:t>
            </a:r>
            <a:r>
              <a:rPr lang="de-DE" dirty="0" smtClean="0">
                <a:solidFill>
                  <a:srgbClr val="008A3E"/>
                </a:solidFill>
              </a:rPr>
              <a:t>:</a:t>
            </a:r>
            <a:br>
              <a:rPr lang="de-DE" dirty="0" smtClean="0">
                <a:solidFill>
                  <a:srgbClr val="008A3E"/>
                </a:solidFill>
              </a:rPr>
            </a:br>
            <a:r>
              <a:rPr lang="de-DE" dirty="0" smtClean="0">
                <a:solidFill>
                  <a:srgbClr val="008A3E"/>
                </a:solidFill>
              </a:rPr>
              <a:t>„</a:t>
            </a:r>
            <a:r>
              <a:rPr lang="de-DE" dirty="0">
                <a:solidFill>
                  <a:srgbClr val="008A3E"/>
                </a:solidFill>
              </a:rPr>
              <a:t>Ich bin gekommen, damit sie das Leben haben und es in Fülle haben.“ </a:t>
            </a:r>
            <a:br>
              <a:rPr lang="de-DE" dirty="0">
                <a:solidFill>
                  <a:srgbClr val="008A3E"/>
                </a:solidFill>
              </a:rPr>
            </a:br>
            <a:r>
              <a:rPr lang="de-DE" dirty="0">
                <a:solidFill>
                  <a:srgbClr val="008A3E"/>
                </a:solidFill>
              </a:rPr>
              <a:t>(</a:t>
            </a:r>
            <a:r>
              <a:rPr lang="de-DE" dirty="0" err="1">
                <a:solidFill>
                  <a:srgbClr val="008A3E"/>
                </a:solidFill>
              </a:rPr>
              <a:t>Joh</a:t>
            </a:r>
            <a:r>
              <a:rPr lang="de-DE" dirty="0">
                <a:solidFill>
                  <a:srgbClr val="008A3E"/>
                </a:solidFill>
              </a:rPr>
              <a:t> 10,10)</a:t>
            </a:r>
            <a:br>
              <a:rPr lang="de-DE" dirty="0">
                <a:solidFill>
                  <a:srgbClr val="008A3E"/>
                </a:solidFill>
              </a:rPr>
            </a:br>
            <a:endParaRPr lang="de-DE" dirty="0">
              <a:solidFill>
                <a:srgbClr val="008A3E"/>
              </a:solidFill>
            </a:endParaRPr>
          </a:p>
        </p:txBody>
      </p:sp>
      <p:sp>
        <p:nvSpPr>
          <p:cNvPr id="4" name="Fußzeilenplatzhalter 3"/>
          <p:cNvSpPr>
            <a:spLocks noGrp="1"/>
          </p:cNvSpPr>
          <p:nvPr>
            <p:ph type="ftr" sz="quarter" idx="11"/>
          </p:nvPr>
        </p:nvSpPr>
        <p:spPr/>
        <p:txBody>
          <a:bodyPr/>
          <a:lstStyle/>
          <a:p>
            <a:r>
              <a:rPr lang="de-DE" dirty="0" smtClean="0"/>
              <a:t>Krefelder Beschluss | KAB | Schluss</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35</a:t>
            </a:fld>
            <a:endParaRPr lang="de-D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77" y="1729562"/>
            <a:ext cx="1461753" cy="213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447523"/>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863448" cy="857250"/>
          </a:xfrm>
        </p:spPr>
        <p:txBody>
          <a:bodyPr>
            <a:normAutofit/>
          </a:bodyPr>
          <a:lstStyle/>
          <a:p>
            <a:r>
              <a:rPr lang="de-DE" sz="2000" dirty="0" smtClean="0">
                <a:solidFill>
                  <a:srgbClr val="008A3E"/>
                </a:solidFill>
              </a:rPr>
              <a:t>Schluss</a:t>
            </a:r>
            <a:r>
              <a:rPr lang="de-DE" sz="2800" dirty="0" smtClean="0">
                <a:solidFill>
                  <a:srgbClr val="008A3E"/>
                </a:solidFill>
              </a:rPr>
              <a:t>| </a:t>
            </a:r>
            <a:r>
              <a:rPr lang="de-DE" sz="2800" b="1" dirty="0" smtClean="0">
                <a:solidFill>
                  <a:srgbClr val="008A3E"/>
                </a:solidFill>
              </a:rPr>
              <a:t>Ermutigende „Zeichen der Zeit“</a:t>
            </a:r>
            <a:endParaRPr lang="de-DE" sz="2800" b="1" dirty="0">
              <a:solidFill>
                <a:srgbClr val="008A3E"/>
              </a:solidFill>
            </a:endParaRPr>
          </a:p>
        </p:txBody>
      </p:sp>
      <p:sp>
        <p:nvSpPr>
          <p:cNvPr id="3" name="Inhaltsplatzhalter 2"/>
          <p:cNvSpPr>
            <a:spLocks noGrp="1"/>
          </p:cNvSpPr>
          <p:nvPr>
            <p:ph idx="1"/>
          </p:nvPr>
        </p:nvSpPr>
        <p:spPr>
          <a:xfrm>
            <a:off x="2699565" y="1252536"/>
            <a:ext cx="6108373" cy="3537509"/>
          </a:xfrm>
        </p:spPr>
        <p:txBody>
          <a:bodyPr>
            <a:noAutofit/>
          </a:bodyPr>
          <a:lstStyle/>
          <a:p>
            <a:pPr marL="0" indent="0">
              <a:buNone/>
            </a:pPr>
            <a:r>
              <a:rPr lang="de-DE" sz="1400" dirty="0"/>
              <a:t>Das Aufbegehren gegen Ungerechtigkeiten ist die stärkste politische Kraft der Menschheitsgeschichte. Überall wird auch heute diese kämpferische Kraft sichtbar: </a:t>
            </a:r>
            <a:endParaRPr lang="de-DE" sz="1400" dirty="0" smtClean="0"/>
          </a:p>
          <a:p>
            <a:pPr>
              <a:buFont typeface="Wingdings" panose="05000000000000000000" pitchFamily="2" charset="2"/>
              <a:buChar char="Ø"/>
            </a:pPr>
            <a:r>
              <a:rPr lang="de-DE" sz="1400" dirty="0"/>
              <a:t>i</a:t>
            </a:r>
            <a:r>
              <a:rPr lang="de-DE" sz="1400" smtClean="0"/>
              <a:t>n </a:t>
            </a:r>
            <a:r>
              <a:rPr lang="de-DE" sz="1400" dirty="0"/>
              <a:t>den sozialen Bewegungen, die weltweit für Gerechtigkeit kämpfen; </a:t>
            </a:r>
            <a:endParaRPr lang="de-DE" sz="1400" dirty="0" smtClean="0"/>
          </a:p>
          <a:p>
            <a:pPr>
              <a:buFont typeface="Wingdings" panose="05000000000000000000" pitchFamily="2" charset="2"/>
              <a:buChar char="Ø"/>
            </a:pPr>
            <a:r>
              <a:rPr lang="de-DE" sz="1400" dirty="0" smtClean="0"/>
              <a:t>in </a:t>
            </a:r>
            <a:r>
              <a:rPr lang="de-DE" sz="1400" dirty="0"/>
              <a:t>den Arbeiterbewegungen und Arbeitnehmerorganisationen, die für die Rechte der arbeitenden Frauen und Männern den Einsatz wagen; </a:t>
            </a:r>
            <a:endParaRPr lang="de-DE" sz="1400" dirty="0" smtClean="0"/>
          </a:p>
          <a:p>
            <a:pPr>
              <a:buFont typeface="Wingdings" panose="05000000000000000000" pitchFamily="2" charset="2"/>
              <a:buChar char="Ø"/>
            </a:pPr>
            <a:r>
              <a:rPr lang="de-DE" sz="1400" dirty="0" smtClean="0"/>
              <a:t>in </a:t>
            </a:r>
            <a:r>
              <a:rPr lang="de-DE" sz="1400" dirty="0"/>
              <a:t>den vielen Projekten, Initiativen und Zusammenschlüssen, die nachhaltig wirtschaften und die sozial-ökologische Transformation konkret vorantreiben; </a:t>
            </a:r>
            <a:endParaRPr lang="de-DE" sz="1400" dirty="0" smtClean="0"/>
          </a:p>
          <a:p>
            <a:pPr>
              <a:buFont typeface="Wingdings" panose="05000000000000000000" pitchFamily="2" charset="2"/>
              <a:buChar char="Ø"/>
            </a:pPr>
            <a:r>
              <a:rPr lang="de-DE" sz="1400" dirty="0" smtClean="0"/>
              <a:t>in </a:t>
            </a:r>
            <a:r>
              <a:rPr lang="de-DE" sz="1400" dirty="0"/>
              <a:t>unserem eigenen Handeln als Frauen und Männer der KAB und als Verband, wenn wir die ungerechten Macht- und Herrschaftsstrukturen anklagen und solidarisch handeln. </a:t>
            </a:r>
            <a:endParaRPr lang="de-DE" sz="1400" dirty="0" smtClean="0"/>
          </a:p>
          <a:p>
            <a:pPr marL="0" indent="0">
              <a:buNone/>
            </a:pPr>
            <a:r>
              <a:rPr lang="de-DE" sz="1800" b="1" dirty="0" smtClean="0">
                <a:solidFill>
                  <a:srgbClr val="008A3E"/>
                </a:solidFill>
              </a:rPr>
              <a:t>Das </a:t>
            </a:r>
            <a:r>
              <a:rPr lang="de-DE" sz="1800" b="1" dirty="0">
                <a:solidFill>
                  <a:srgbClr val="008A3E"/>
                </a:solidFill>
              </a:rPr>
              <a:t>sind die ermutigenden „Zeichen der Zeit.“ </a:t>
            </a:r>
            <a:endParaRPr lang="de-DE" b="1" dirty="0">
              <a:solidFill>
                <a:srgbClr val="008A3E"/>
              </a:solidFill>
            </a:endParaRPr>
          </a:p>
        </p:txBody>
      </p:sp>
      <p:sp>
        <p:nvSpPr>
          <p:cNvPr id="4" name="Fußzeilenplatzhalter 3"/>
          <p:cNvSpPr>
            <a:spLocks noGrp="1"/>
          </p:cNvSpPr>
          <p:nvPr>
            <p:ph type="ftr" sz="quarter" idx="11"/>
          </p:nvPr>
        </p:nvSpPr>
        <p:spPr/>
        <p:txBody>
          <a:bodyPr/>
          <a:lstStyle/>
          <a:p>
            <a:r>
              <a:rPr lang="de-DE" dirty="0" smtClean="0"/>
              <a:t>Krefelder Beschluss | KAB | Ziff. 24</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36</a:t>
            </a:fld>
            <a:endParaRPr lang="de-DE"/>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419" y="1343464"/>
            <a:ext cx="2356656" cy="1571104"/>
          </a:xfrm>
          <a:prstGeom prst="rect">
            <a:avLst/>
          </a:prstGeom>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8419" y="2914568"/>
            <a:ext cx="2356656" cy="1417749"/>
          </a:xfrm>
          <a:prstGeom prst="rect">
            <a:avLst/>
          </a:prstGeom>
        </p:spPr>
      </p:pic>
    </p:spTree>
    <p:extLst>
      <p:ext uri="{BB962C8B-B14F-4D97-AF65-F5344CB8AC3E}">
        <p14:creationId xmlns:p14="http://schemas.microsoft.com/office/powerpoint/2010/main" val="415083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337839"/>
            <a:ext cx="7863448" cy="857250"/>
          </a:xfrm>
        </p:spPr>
        <p:txBody>
          <a:bodyPr>
            <a:normAutofit/>
          </a:bodyPr>
          <a:lstStyle/>
          <a:p>
            <a:r>
              <a:rPr lang="de-DE" sz="2000" dirty="0" smtClean="0">
                <a:solidFill>
                  <a:srgbClr val="008A3E"/>
                </a:solidFill>
              </a:rPr>
              <a:t>Schluss</a:t>
            </a:r>
            <a:r>
              <a:rPr lang="de-DE" sz="2800" dirty="0" smtClean="0">
                <a:solidFill>
                  <a:srgbClr val="008A3E"/>
                </a:solidFill>
              </a:rPr>
              <a:t>| </a:t>
            </a:r>
            <a:r>
              <a:rPr lang="de-DE" sz="2800" b="1" dirty="0" smtClean="0">
                <a:solidFill>
                  <a:srgbClr val="008A3E"/>
                </a:solidFill>
              </a:rPr>
              <a:t>Unser Selbstverständnis</a:t>
            </a:r>
            <a:endParaRPr lang="de-DE" sz="2800" b="1" dirty="0">
              <a:solidFill>
                <a:srgbClr val="008A3E"/>
              </a:solidFill>
            </a:endParaRPr>
          </a:p>
        </p:txBody>
      </p:sp>
      <p:sp>
        <p:nvSpPr>
          <p:cNvPr id="3" name="Inhaltsplatzhalter 2"/>
          <p:cNvSpPr>
            <a:spLocks noGrp="1"/>
          </p:cNvSpPr>
          <p:nvPr>
            <p:ph idx="1"/>
          </p:nvPr>
        </p:nvSpPr>
        <p:spPr>
          <a:xfrm>
            <a:off x="4592162" y="1472031"/>
            <a:ext cx="3751384" cy="2605089"/>
          </a:xfrm>
        </p:spPr>
        <p:txBody>
          <a:bodyPr>
            <a:noAutofit/>
          </a:bodyPr>
          <a:lstStyle/>
          <a:p>
            <a:pPr marL="0" indent="0">
              <a:buNone/>
            </a:pPr>
            <a:r>
              <a:rPr lang="de-DE" sz="2000" dirty="0"/>
              <a:t>„Arbeiten und Leben in Würde und Solidarität. Dahin entwickeln wir Zukunft, dafür organisieren wir Veränderung. Gemeinsam lassen wir aus christlichen Werten Taten werden</a:t>
            </a:r>
            <a:r>
              <a:rPr lang="de-DE" sz="2000" dirty="0" smtClean="0"/>
              <a:t>.“ Dafür </a:t>
            </a:r>
            <a:r>
              <a:rPr lang="de-DE" sz="2000" dirty="0"/>
              <a:t>stehen wir ein!</a:t>
            </a:r>
          </a:p>
        </p:txBody>
      </p:sp>
      <p:sp>
        <p:nvSpPr>
          <p:cNvPr id="4" name="Fußzeilenplatzhalter 3"/>
          <p:cNvSpPr>
            <a:spLocks noGrp="1"/>
          </p:cNvSpPr>
          <p:nvPr>
            <p:ph type="ftr" sz="quarter" idx="11"/>
          </p:nvPr>
        </p:nvSpPr>
        <p:spPr/>
        <p:txBody>
          <a:bodyPr/>
          <a:lstStyle/>
          <a:p>
            <a:r>
              <a:rPr lang="de-DE" dirty="0" smtClean="0"/>
              <a:t>Krefelder Beschluss | KAB | Ziff. 24</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37</a:t>
            </a:fld>
            <a:endParaRPr lang="de-DE"/>
          </a:p>
        </p:txBody>
      </p:sp>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723" y="1328615"/>
            <a:ext cx="4134338" cy="2600013"/>
          </a:xfrm>
          <a:prstGeom prst="rect">
            <a:avLst/>
          </a:prstGeom>
        </p:spPr>
      </p:pic>
    </p:spTree>
    <p:extLst>
      <p:ext uri="{BB962C8B-B14F-4D97-AF65-F5344CB8AC3E}">
        <p14:creationId xmlns:p14="http://schemas.microsoft.com/office/powerpoint/2010/main" val="3161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04092" y="325214"/>
            <a:ext cx="8358554" cy="857250"/>
          </a:xfrm>
          <a:solidFill>
            <a:schemeClr val="bg1"/>
          </a:solidFill>
        </p:spPr>
        <p:txBody>
          <a:bodyPr>
            <a:normAutofit/>
          </a:bodyPr>
          <a:lstStyle/>
          <a:p>
            <a:pPr algn="ctr"/>
            <a:r>
              <a:rPr lang="de-DE" sz="2800" b="1" dirty="0" smtClean="0">
                <a:solidFill>
                  <a:srgbClr val="C00000"/>
                </a:solidFill>
              </a:rPr>
              <a:t>Herzlichen Dank </a:t>
            </a:r>
            <a:r>
              <a:rPr lang="de-DE" sz="2800" b="1" dirty="0" smtClean="0"/>
              <a:t>für Ihre </a:t>
            </a:r>
            <a:r>
              <a:rPr lang="de-DE" sz="2800" b="1" dirty="0" smtClean="0">
                <a:solidFill>
                  <a:srgbClr val="008A3E"/>
                </a:solidFill>
              </a:rPr>
              <a:t>Aufmerksamkeit!</a:t>
            </a:r>
            <a:endParaRPr lang="de-DE" sz="2800" b="1" dirty="0">
              <a:solidFill>
                <a:srgbClr val="008A3E"/>
              </a:solidFill>
            </a:endParaRPr>
          </a:p>
        </p:txBody>
      </p:sp>
      <p:sp>
        <p:nvSpPr>
          <p:cNvPr id="5" name="Foliennummernplatzhalter 4"/>
          <p:cNvSpPr>
            <a:spLocks noGrp="1"/>
          </p:cNvSpPr>
          <p:nvPr>
            <p:ph type="sldNum" sz="quarter" idx="12"/>
          </p:nvPr>
        </p:nvSpPr>
        <p:spPr/>
        <p:txBody>
          <a:bodyPr/>
          <a:lstStyle/>
          <a:p>
            <a:fld id="{D7EE6DED-B5E6-1647-863D-A08C3C6F4638}" type="slidenum">
              <a:rPr lang="de-DE" smtClean="0"/>
              <a:t>38</a:t>
            </a:fld>
            <a:endParaRPr lang="de-DE"/>
          </a:p>
        </p:txBody>
      </p:sp>
      <p:sp>
        <p:nvSpPr>
          <p:cNvPr id="6" name="Inhaltsplatzhalter 5"/>
          <p:cNvSpPr>
            <a:spLocks noGrp="1"/>
          </p:cNvSpPr>
          <p:nvPr>
            <p:ph idx="1"/>
          </p:nvPr>
        </p:nvSpPr>
        <p:spPr>
          <a:xfrm>
            <a:off x="824522" y="4142120"/>
            <a:ext cx="7206013" cy="762066"/>
          </a:xfrm>
        </p:spPr>
        <p:txBody>
          <a:bodyPr>
            <a:noAutofit/>
          </a:bodyPr>
          <a:lstStyle/>
          <a:p>
            <a:pPr marL="0" indent="0" algn="r">
              <a:buNone/>
            </a:pPr>
            <a:r>
              <a:rPr lang="de-DE" sz="1200" b="1" dirty="0"/>
              <a:t>Konzeptentwicklung</a:t>
            </a:r>
            <a:r>
              <a:rPr lang="de-DE" sz="1200" dirty="0"/>
              <a:t> |  </a:t>
            </a:r>
            <a:r>
              <a:rPr lang="de-DE" sz="1200" dirty="0" smtClean="0"/>
              <a:t>Maria </a:t>
            </a:r>
            <a:r>
              <a:rPr lang="de-DE" sz="1200" dirty="0" err="1" smtClean="0"/>
              <a:t>Etl</a:t>
            </a:r>
            <a:r>
              <a:rPr lang="de-DE" sz="1200" dirty="0" smtClean="0"/>
              <a:t> | Dr. Michael Schäfers</a:t>
            </a:r>
          </a:p>
          <a:p>
            <a:pPr marL="0" indent="0" algn="r">
              <a:buNone/>
            </a:pPr>
            <a:r>
              <a:rPr lang="de-DE" sz="1200" b="1" dirty="0" smtClean="0"/>
              <a:t>Inhalt </a:t>
            </a:r>
            <a:r>
              <a:rPr lang="de-DE" sz="1200" b="1" dirty="0"/>
              <a:t>| Gestaltung </a:t>
            </a:r>
            <a:r>
              <a:rPr lang="de-DE" sz="1200" dirty="0"/>
              <a:t>| </a:t>
            </a:r>
            <a:r>
              <a:rPr lang="de-DE" sz="1200" dirty="0" smtClean="0"/>
              <a:t>Dr. Michael Schäfers</a:t>
            </a:r>
          </a:p>
          <a:p>
            <a:pPr marL="0" indent="0" algn="r">
              <a:buNone/>
            </a:pPr>
            <a:r>
              <a:rPr lang="de-DE" sz="1200" b="1" dirty="0"/>
              <a:t>Grundlayout </a:t>
            </a:r>
            <a:r>
              <a:rPr lang="de-DE" sz="1200" dirty="0"/>
              <a:t>| </a:t>
            </a:r>
            <a:r>
              <a:rPr lang="de-DE" sz="1200" dirty="0" smtClean="0"/>
              <a:t>Winfried Kock</a:t>
            </a:r>
            <a:endParaRPr lang="de-DE" sz="1200" dirty="0"/>
          </a:p>
        </p:txBody>
      </p:sp>
    </p:spTree>
    <p:extLst>
      <p:ext uri="{BB962C8B-B14F-4D97-AF65-F5344CB8AC3E}">
        <p14:creationId xmlns:p14="http://schemas.microsoft.com/office/powerpoint/2010/main" val="1331295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7546" y="537802"/>
            <a:ext cx="6892546" cy="857250"/>
          </a:xfrm>
        </p:spPr>
        <p:txBody>
          <a:bodyPr>
            <a:noAutofit/>
          </a:bodyPr>
          <a:lstStyle/>
          <a:p>
            <a:r>
              <a:rPr lang="de-DE" sz="2400" dirty="0" smtClean="0"/>
              <a:t>Grundsatzfragen des Krefelder Beschlusses</a:t>
            </a:r>
            <a:br>
              <a:rPr lang="de-DE" sz="2400" dirty="0" smtClean="0"/>
            </a:br>
            <a:r>
              <a:rPr lang="de-DE" sz="2400" dirty="0" smtClean="0"/>
              <a:t>Arbeit. Macht. Sinn.</a:t>
            </a:r>
            <a:endParaRPr lang="de-DE" sz="2400" dirty="0"/>
          </a:p>
        </p:txBody>
      </p:sp>
      <p:sp>
        <p:nvSpPr>
          <p:cNvPr id="4" name="Fußzeilenplatzhalter 3"/>
          <p:cNvSpPr>
            <a:spLocks noGrp="1"/>
          </p:cNvSpPr>
          <p:nvPr>
            <p:ph type="ftr" sz="quarter" idx="11"/>
          </p:nvPr>
        </p:nvSpPr>
        <p:spPr/>
        <p:txBody>
          <a:bodyPr/>
          <a:lstStyle/>
          <a:p>
            <a:r>
              <a:rPr lang="de-DE" dirty="0" smtClean="0"/>
              <a:t>Krefelder </a:t>
            </a:r>
            <a:r>
              <a:rPr lang="de-DE" dirty="0"/>
              <a:t>Beschluss </a:t>
            </a:r>
            <a:r>
              <a:rPr lang="de-DE" dirty="0" smtClean="0"/>
              <a:t>| KAB</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4</a:t>
            </a:fld>
            <a:endParaRPr lang="de-DE"/>
          </a:p>
        </p:txBody>
      </p:sp>
      <p:graphicFrame>
        <p:nvGraphicFramePr>
          <p:cNvPr id="9" name="Inhaltsplatzhalter 8"/>
          <p:cNvGraphicFramePr>
            <a:graphicFrameLocks noGrp="1"/>
          </p:cNvGraphicFramePr>
          <p:nvPr>
            <p:ph idx="1"/>
            <p:extLst>
              <p:ext uri="{D42A27DB-BD31-4B8C-83A1-F6EECF244321}">
                <p14:modId xmlns:p14="http://schemas.microsoft.com/office/powerpoint/2010/main" val="1965578912"/>
              </p:ext>
            </p:extLst>
          </p:nvPr>
        </p:nvGraphicFramePr>
        <p:xfrm>
          <a:off x="1677546" y="1372389"/>
          <a:ext cx="6747997" cy="3227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10862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graphicEl>
                                              <a:dgm id="{2839773D-10CC-4258-AC20-172AD9A70970}"/>
                                            </p:graphicEl>
                                          </p:spTgt>
                                        </p:tgtEl>
                                        <p:attrNameLst>
                                          <p:attrName>style.visibility</p:attrName>
                                        </p:attrNameLst>
                                      </p:cBhvr>
                                      <p:to>
                                        <p:strVal val="visible"/>
                                      </p:to>
                                    </p:set>
                                    <p:anim calcmode="lin" valueType="num">
                                      <p:cBhvr>
                                        <p:cTn id="7" dur="1000" fill="hold"/>
                                        <p:tgtEl>
                                          <p:spTgt spid="9">
                                            <p:graphicEl>
                                              <a:dgm id="{2839773D-10CC-4258-AC20-172AD9A70970}"/>
                                            </p:graphicEl>
                                          </p:spTgt>
                                        </p:tgtEl>
                                        <p:attrNameLst>
                                          <p:attrName>ppt_w</p:attrName>
                                        </p:attrNameLst>
                                      </p:cBhvr>
                                      <p:tavLst>
                                        <p:tav tm="0">
                                          <p:val>
                                            <p:fltVal val="0"/>
                                          </p:val>
                                        </p:tav>
                                        <p:tav tm="100000">
                                          <p:val>
                                            <p:strVal val="#ppt_w"/>
                                          </p:val>
                                        </p:tav>
                                      </p:tavLst>
                                    </p:anim>
                                    <p:anim calcmode="lin" valueType="num">
                                      <p:cBhvr>
                                        <p:cTn id="8" dur="1000" fill="hold"/>
                                        <p:tgtEl>
                                          <p:spTgt spid="9">
                                            <p:graphicEl>
                                              <a:dgm id="{2839773D-10CC-4258-AC20-172AD9A70970}"/>
                                            </p:graphicEl>
                                          </p:spTgt>
                                        </p:tgtEl>
                                        <p:attrNameLst>
                                          <p:attrName>ppt_h</p:attrName>
                                        </p:attrNameLst>
                                      </p:cBhvr>
                                      <p:tavLst>
                                        <p:tav tm="0">
                                          <p:val>
                                            <p:fltVal val="0"/>
                                          </p:val>
                                        </p:tav>
                                        <p:tav tm="100000">
                                          <p:val>
                                            <p:strVal val="#ppt_h"/>
                                          </p:val>
                                        </p:tav>
                                      </p:tavLst>
                                    </p:anim>
                                    <p:anim calcmode="lin" valueType="num">
                                      <p:cBhvr>
                                        <p:cTn id="9" dur="1000" fill="hold"/>
                                        <p:tgtEl>
                                          <p:spTgt spid="9">
                                            <p:graphicEl>
                                              <a:dgm id="{2839773D-10CC-4258-AC20-172AD9A70970}"/>
                                            </p:graphicEl>
                                          </p:spTgt>
                                        </p:tgtEl>
                                        <p:attrNameLst>
                                          <p:attrName>style.rotation</p:attrName>
                                        </p:attrNameLst>
                                      </p:cBhvr>
                                      <p:tavLst>
                                        <p:tav tm="0">
                                          <p:val>
                                            <p:fltVal val="90"/>
                                          </p:val>
                                        </p:tav>
                                        <p:tav tm="100000">
                                          <p:val>
                                            <p:fltVal val="0"/>
                                          </p:val>
                                        </p:tav>
                                      </p:tavLst>
                                    </p:anim>
                                    <p:animEffect transition="in" filter="fade">
                                      <p:cBhvr>
                                        <p:cTn id="10" dur="1000"/>
                                        <p:tgtEl>
                                          <p:spTgt spid="9">
                                            <p:graphicEl>
                                              <a:dgm id="{2839773D-10CC-4258-AC20-172AD9A7097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graphicEl>
                                              <a:dgm id="{94A4AE66-6BD6-42C5-BB4A-2EC3B4CE0F84}"/>
                                            </p:graphicEl>
                                          </p:spTgt>
                                        </p:tgtEl>
                                        <p:attrNameLst>
                                          <p:attrName>style.visibility</p:attrName>
                                        </p:attrNameLst>
                                      </p:cBhvr>
                                      <p:to>
                                        <p:strVal val="visible"/>
                                      </p:to>
                                    </p:set>
                                    <p:anim calcmode="lin" valueType="num">
                                      <p:cBhvr>
                                        <p:cTn id="15" dur="1000" fill="hold"/>
                                        <p:tgtEl>
                                          <p:spTgt spid="9">
                                            <p:graphicEl>
                                              <a:dgm id="{94A4AE66-6BD6-42C5-BB4A-2EC3B4CE0F84}"/>
                                            </p:graphicEl>
                                          </p:spTgt>
                                        </p:tgtEl>
                                        <p:attrNameLst>
                                          <p:attrName>ppt_w</p:attrName>
                                        </p:attrNameLst>
                                      </p:cBhvr>
                                      <p:tavLst>
                                        <p:tav tm="0">
                                          <p:val>
                                            <p:fltVal val="0"/>
                                          </p:val>
                                        </p:tav>
                                        <p:tav tm="100000">
                                          <p:val>
                                            <p:strVal val="#ppt_w"/>
                                          </p:val>
                                        </p:tav>
                                      </p:tavLst>
                                    </p:anim>
                                    <p:anim calcmode="lin" valueType="num">
                                      <p:cBhvr>
                                        <p:cTn id="16" dur="1000" fill="hold"/>
                                        <p:tgtEl>
                                          <p:spTgt spid="9">
                                            <p:graphicEl>
                                              <a:dgm id="{94A4AE66-6BD6-42C5-BB4A-2EC3B4CE0F84}"/>
                                            </p:graphicEl>
                                          </p:spTgt>
                                        </p:tgtEl>
                                        <p:attrNameLst>
                                          <p:attrName>ppt_h</p:attrName>
                                        </p:attrNameLst>
                                      </p:cBhvr>
                                      <p:tavLst>
                                        <p:tav tm="0">
                                          <p:val>
                                            <p:fltVal val="0"/>
                                          </p:val>
                                        </p:tav>
                                        <p:tav tm="100000">
                                          <p:val>
                                            <p:strVal val="#ppt_h"/>
                                          </p:val>
                                        </p:tav>
                                      </p:tavLst>
                                    </p:anim>
                                    <p:anim calcmode="lin" valueType="num">
                                      <p:cBhvr>
                                        <p:cTn id="17" dur="1000" fill="hold"/>
                                        <p:tgtEl>
                                          <p:spTgt spid="9">
                                            <p:graphicEl>
                                              <a:dgm id="{94A4AE66-6BD6-42C5-BB4A-2EC3B4CE0F84}"/>
                                            </p:graphicEl>
                                          </p:spTgt>
                                        </p:tgtEl>
                                        <p:attrNameLst>
                                          <p:attrName>style.rotation</p:attrName>
                                        </p:attrNameLst>
                                      </p:cBhvr>
                                      <p:tavLst>
                                        <p:tav tm="0">
                                          <p:val>
                                            <p:fltVal val="90"/>
                                          </p:val>
                                        </p:tav>
                                        <p:tav tm="100000">
                                          <p:val>
                                            <p:fltVal val="0"/>
                                          </p:val>
                                        </p:tav>
                                      </p:tavLst>
                                    </p:anim>
                                    <p:animEffect transition="in" filter="fade">
                                      <p:cBhvr>
                                        <p:cTn id="18" dur="1000"/>
                                        <p:tgtEl>
                                          <p:spTgt spid="9">
                                            <p:graphicEl>
                                              <a:dgm id="{94A4AE66-6BD6-42C5-BB4A-2EC3B4CE0F8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graphicEl>
                                              <a:dgm id="{97A2E4E9-B999-4DF0-B0FF-797A43849DF0}"/>
                                            </p:graphicEl>
                                          </p:spTgt>
                                        </p:tgtEl>
                                        <p:attrNameLst>
                                          <p:attrName>style.visibility</p:attrName>
                                        </p:attrNameLst>
                                      </p:cBhvr>
                                      <p:to>
                                        <p:strVal val="visible"/>
                                      </p:to>
                                    </p:set>
                                    <p:anim calcmode="lin" valueType="num">
                                      <p:cBhvr>
                                        <p:cTn id="23" dur="1000" fill="hold"/>
                                        <p:tgtEl>
                                          <p:spTgt spid="9">
                                            <p:graphicEl>
                                              <a:dgm id="{97A2E4E9-B999-4DF0-B0FF-797A43849DF0}"/>
                                            </p:graphicEl>
                                          </p:spTgt>
                                        </p:tgtEl>
                                        <p:attrNameLst>
                                          <p:attrName>ppt_w</p:attrName>
                                        </p:attrNameLst>
                                      </p:cBhvr>
                                      <p:tavLst>
                                        <p:tav tm="0">
                                          <p:val>
                                            <p:fltVal val="0"/>
                                          </p:val>
                                        </p:tav>
                                        <p:tav tm="100000">
                                          <p:val>
                                            <p:strVal val="#ppt_w"/>
                                          </p:val>
                                        </p:tav>
                                      </p:tavLst>
                                    </p:anim>
                                    <p:anim calcmode="lin" valueType="num">
                                      <p:cBhvr>
                                        <p:cTn id="24" dur="1000" fill="hold"/>
                                        <p:tgtEl>
                                          <p:spTgt spid="9">
                                            <p:graphicEl>
                                              <a:dgm id="{97A2E4E9-B999-4DF0-B0FF-797A43849DF0}"/>
                                            </p:graphicEl>
                                          </p:spTgt>
                                        </p:tgtEl>
                                        <p:attrNameLst>
                                          <p:attrName>ppt_h</p:attrName>
                                        </p:attrNameLst>
                                      </p:cBhvr>
                                      <p:tavLst>
                                        <p:tav tm="0">
                                          <p:val>
                                            <p:fltVal val="0"/>
                                          </p:val>
                                        </p:tav>
                                        <p:tav tm="100000">
                                          <p:val>
                                            <p:strVal val="#ppt_h"/>
                                          </p:val>
                                        </p:tav>
                                      </p:tavLst>
                                    </p:anim>
                                    <p:anim calcmode="lin" valueType="num">
                                      <p:cBhvr>
                                        <p:cTn id="25" dur="1000" fill="hold"/>
                                        <p:tgtEl>
                                          <p:spTgt spid="9">
                                            <p:graphicEl>
                                              <a:dgm id="{97A2E4E9-B999-4DF0-B0FF-797A43849DF0}"/>
                                            </p:graphicEl>
                                          </p:spTgt>
                                        </p:tgtEl>
                                        <p:attrNameLst>
                                          <p:attrName>style.rotation</p:attrName>
                                        </p:attrNameLst>
                                      </p:cBhvr>
                                      <p:tavLst>
                                        <p:tav tm="0">
                                          <p:val>
                                            <p:fltVal val="90"/>
                                          </p:val>
                                        </p:tav>
                                        <p:tav tm="100000">
                                          <p:val>
                                            <p:fltVal val="0"/>
                                          </p:val>
                                        </p:tav>
                                      </p:tavLst>
                                    </p:anim>
                                    <p:animEffect transition="in" filter="fade">
                                      <p:cBhvr>
                                        <p:cTn id="26" dur="1000"/>
                                        <p:tgtEl>
                                          <p:spTgt spid="9">
                                            <p:graphicEl>
                                              <a:dgm id="{97A2E4E9-B999-4DF0-B0FF-797A43849DF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graphicEl>
                                              <a:dgm id="{F6C9AFDA-9E0D-4F49-9D3B-E5CC76A89D13}"/>
                                            </p:graphicEl>
                                          </p:spTgt>
                                        </p:tgtEl>
                                        <p:attrNameLst>
                                          <p:attrName>style.visibility</p:attrName>
                                        </p:attrNameLst>
                                      </p:cBhvr>
                                      <p:to>
                                        <p:strVal val="visible"/>
                                      </p:to>
                                    </p:set>
                                    <p:anim calcmode="lin" valueType="num">
                                      <p:cBhvr>
                                        <p:cTn id="31" dur="1000" fill="hold"/>
                                        <p:tgtEl>
                                          <p:spTgt spid="9">
                                            <p:graphicEl>
                                              <a:dgm id="{F6C9AFDA-9E0D-4F49-9D3B-E5CC76A89D13}"/>
                                            </p:graphicEl>
                                          </p:spTgt>
                                        </p:tgtEl>
                                        <p:attrNameLst>
                                          <p:attrName>ppt_w</p:attrName>
                                        </p:attrNameLst>
                                      </p:cBhvr>
                                      <p:tavLst>
                                        <p:tav tm="0">
                                          <p:val>
                                            <p:fltVal val="0"/>
                                          </p:val>
                                        </p:tav>
                                        <p:tav tm="100000">
                                          <p:val>
                                            <p:strVal val="#ppt_w"/>
                                          </p:val>
                                        </p:tav>
                                      </p:tavLst>
                                    </p:anim>
                                    <p:anim calcmode="lin" valueType="num">
                                      <p:cBhvr>
                                        <p:cTn id="32" dur="1000" fill="hold"/>
                                        <p:tgtEl>
                                          <p:spTgt spid="9">
                                            <p:graphicEl>
                                              <a:dgm id="{F6C9AFDA-9E0D-4F49-9D3B-E5CC76A89D13}"/>
                                            </p:graphicEl>
                                          </p:spTgt>
                                        </p:tgtEl>
                                        <p:attrNameLst>
                                          <p:attrName>ppt_h</p:attrName>
                                        </p:attrNameLst>
                                      </p:cBhvr>
                                      <p:tavLst>
                                        <p:tav tm="0">
                                          <p:val>
                                            <p:fltVal val="0"/>
                                          </p:val>
                                        </p:tav>
                                        <p:tav tm="100000">
                                          <p:val>
                                            <p:strVal val="#ppt_h"/>
                                          </p:val>
                                        </p:tav>
                                      </p:tavLst>
                                    </p:anim>
                                    <p:anim calcmode="lin" valueType="num">
                                      <p:cBhvr>
                                        <p:cTn id="33" dur="1000" fill="hold"/>
                                        <p:tgtEl>
                                          <p:spTgt spid="9">
                                            <p:graphicEl>
                                              <a:dgm id="{F6C9AFDA-9E0D-4F49-9D3B-E5CC76A89D13}"/>
                                            </p:graphicEl>
                                          </p:spTgt>
                                        </p:tgtEl>
                                        <p:attrNameLst>
                                          <p:attrName>style.rotation</p:attrName>
                                        </p:attrNameLst>
                                      </p:cBhvr>
                                      <p:tavLst>
                                        <p:tav tm="0">
                                          <p:val>
                                            <p:fltVal val="90"/>
                                          </p:val>
                                        </p:tav>
                                        <p:tav tm="100000">
                                          <p:val>
                                            <p:fltVal val="0"/>
                                          </p:val>
                                        </p:tav>
                                      </p:tavLst>
                                    </p:anim>
                                    <p:animEffect transition="in" filter="fade">
                                      <p:cBhvr>
                                        <p:cTn id="34" dur="1000"/>
                                        <p:tgtEl>
                                          <p:spTgt spid="9">
                                            <p:graphicEl>
                                              <a:dgm id="{F6C9AFDA-9E0D-4F49-9D3B-E5CC76A89D13}"/>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graphicEl>
                                              <a:dgm id="{DB32773F-6349-4AAE-98E4-089068AF4C9E}"/>
                                            </p:graphicEl>
                                          </p:spTgt>
                                        </p:tgtEl>
                                        <p:attrNameLst>
                                          <p:attrName>style.visibility</p:attrName>
                                        </p:attrNameLst>
                                      </p:cBhvr>
                                      <p:to>
                                        <p:strVal val="visible"/>
                                      </p:to>
                                    </p:set>
                                    <p:anim calcmode="lin" valueType="num">
                                      <p:cBhvr>
                                        <p:cTn id="39" dur="1000" fill="hold"/>
                                        <p:tgtEl>
                                          <p:spTgt spid="9">
                                            <p:graphicEl>
                                              <a:dgm id="{DB32773F-6349-4AAE-98E4-089068AF4C9E}"/>
                                            </p:graphicEl>
                                          </p:spTgt>
                                        </p:tgtEl>
                                        <p:attrNameLst>
                                          <p:attrName>ppt_w</p:attrName>
                                        </p:attrNameLst>
                                      </p:cBhvr>
                                      <p:tavLst>
                                        <p:tav tm="0">
                                          <p:val>
                                            <p:fltVal val="0"/>
                                          </p:val>
                                        </p:tav>
                                        <p:tav tm="100000">
                                          <p:val>
                                            <p:strVal val="#ppt_w"/>
                                          </p:val>
                                        </p:tav>
                                      </p:tavLst>
                                    </p:anim>
                                    <p:anim calcmode="lin" valueType="num">
                                      <p:cBhvr>
                                        <p:cTn id="40" dur="1000" fill="hold"/>
                                        <p:tgtEl>
                                          <p:spTgt spid="9">
                                            <p:graphicEl>
                                              <a:dgm id="{DB32773F-6349-4AAE-98E4-089068AF4C9E}"/>
                                            </p:graphicEl>
                                          </p:spTgt>
                                        </p:tgtEl>
                                        <p:attrNameLst>
                                          <p:attrName>ppt_h</p:attrName>
                                        </p:attrNameLst>
                                      </p:cBhvr>
                                      <p:tavLst>
                                        <p:tav tm="0">
                                          <p:val>
                                            <p:fltVal val="0"/>
                                          </p:val>
                                        </p:tav>
                                        <p:tav tm="100000">
                                          <p:val>
                                            <p:strVal val="#ppt_h"/>
                                          </p:val>
                                        </p:tav>
                                      </p:tavLst>
                                    </p:anim>
                                    <p:anim calcmode="lin" valueType="num">
                                      <p:cBhvr>
                                        <p:cTn id="41" dur="1000" fill="hold"/>
                                        <p:tgtEl>
                                          <p:spTgt spid="9">
                                            <p:graphicEl>
                                              <a:dgm id="{DB32773F-6349-4AAE-98E4-089068AF4C9E}"/>
                                            </p:graphicEl>
                                          </p:spTgt>
                                        </p:tgtEl>
                                        <p:attrNameLst>
                                          <p:attrName>style.rotation</p:attrName>
                                        </p:attrNameLst>
                                      </p:cBhvr>
                                      <p:tavLst>
                                        <p:tav tm="0">
                                          <p:val>
                                            <p:fltVal val="90"/>
                                          </p:val>
                                        </p:tav>
                                        <p:tav tm="100000">
                                          <p:val>
                                            <p:fltVal val="0"/>
                                          </p:val>
                                        </p:tav>
                                      </p:tavLst>
                                    </p:anim>
                                    <p:animEffect transition="in" filter="fade">
                                      <p:cBhvr>
                                        <p:cTn id="42" dur="1000"/>
                                        <p:tgtEl>
                                          <p:spTgt spid="9">
                                            <p:graphicEl>
                                              <a:dgm id="{DB32773F-6349-4AAE-98E4-089068AF4C9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2972" y="1917907"/>
            <a:ext cx="7548680" cy="857250"/>
          </a:xfrm>
        </p:spPr>
        <p:txBody>
          <a:bodyPr>
            <a:normAutofit fontScale="90000"/>
          </a:bodyPr>
          <a:lstStyle/>
          <a:p>
            <a:r>
              <a:rPr lang="de-DE" b="1" dirty="0"/>
              <a:t>Sehen: </a:t>
            </a:r>
            <a:r>
              <a:rPr lang="de-DE" dirty="0" smtClean="0"/>
              <a:t/>
            </a:r>
            <a:br>
              <a:rPr lang="de-DE" dirty="0" smtClean="0"/>
            </a:br>
            <a:r>
              <a:rPr lang="de-DE" dirty="0" smtClean="0"/>
              <a:t>„... </a:t>
            </a:r>
            <a:r>
              <a:rPr lang="de-DE" dirty="0"/>
              <a:t>und die Mächtigen ihre Macht über die Menschen missbrauchen.“ (</a:t>
            </a:r>
            <a:r>
              <a:rPr lang="de-DE" dirty="0" err="1"/>
              <a:t>Mt</a:t>
            </a:r>
            <a:r>
              <a:rPr lang="de-DE" dirty="0"/>
              <a:t> 20,25)</a:t>
            </a:r>
          </a:p>
        </p:txBody>
      </p:sp>
      <p:sp>
        <p:nvSpPr>
          <p:cNvPr id="3" name="Fußzeilenplatzhalter 2"/>
          <p:cNvSpPr>
            <a:spLocks noGrp="1"/>
          </p:cNvSpPr>
          <p:nvPr>
            <p:ph type="ftr" sz="quarter" idx="11"/>
          </p:nvPr>
        </p:nvSpPr>
        <p:spPr/>
        <p:txBody>
          <a:bodyPr/>
          <a:lstStyle/>
          <a:p>
            <a:r>
              <a:rPr lang="de-DE" smtClean="0"/>
              <a:t>Bundesverbandstag der KAB | Krefeld 2017</a:t>
            </a:r>
            <a:endParaRPr lang="de-DE"/>
          </a:p>
        </p:txBody>
      </p:sp>
      <p:sp>
        <p:nvSpPr>
          <p:cNvPr id="4" name="Foliennummernplatzhalter 3"/>
          <p:cNvSpPr>
            <a:spLocks noGrp="1"/>
          </p:cNvSpPr>
          <p:nvPr>
            <p:ph type="sldNum" sz="quarter" idx="12"/>
          </p:nvPr>
        </p:nvSpPr>
        <p:spPr/>
        <p:txBody>
          <a:bodyPr/>
          <a:lstStyle/>
          <a:p>
            <a:fld id="{D7EE6DED-B5E6-1647-863D-A08C3C6F4638}" type="slidenum">
              <a:rPr lang="de-DE" smtClean="0"/>
              <a:t>5</a:t>
            </a:fld>
            <a:endParaRPr lang="de-DE"/>
          </a:p>
        </p:txBody>
      </p:sp>
    </p:spTree>
    <p:extLst>
      <p:ext uri="{BB962C8B-B14F-4D97-AF65-F5344CB8AC3E}">
        <p14:creationId xmlns:p14="http://schemas.microsoft.com/office/powerpoint/2010/main" val="1224045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4244" y="524583"/>
            <a:ext cx="7562559" cy="857250"/>
          </a:xfrm>
        </p:spPr>
        <p:txBody>
          <a:bodyPr>
            <a:normAutofit fontScale="90000"/>
          </a:bodyPr>
          <a:lstStyle/>
          <a:p>
            <a:r>
              <a:rPr lang="de-DE" b="1" dirty="0">
                <a:solidFill>
                  <a:srgbClr val="FD9803"/>
                </a:solidFill>
              </a:rPr>
              <a:t>Sehen</a:t>
            </a:r>
            <a:r>
              <a:rPr lang="de-DE" dirty="0">
                <a:solidFill>
                  <a:srgbClr val="FD9803"/>
                </a:solidFill>
              </a:rPr>
              <a:t>: </a:t>
            </a:r>
            <a:r>
              <a:rPr lang="de-DE" sz="2200" dirty="0">
                <a:solidFill>
                  <a:srgbClr val="FD9803"/>
                </a:solidFill>
              </a:rPr>
              <a:t>„... und die Mächtigen ihre Macht über die Menschen missbrauchen.“ (</a:t>
            </a:r>
            <a:r>
              <a:rPr lang="de-DE" sz="2200" dirty="0" err="1">
                <a:solidFill>
                  <a:srgbClr val="FD9803"/>
                </a:solidFill>
              </a:rPr>
              <a:t>Mt</a:t>
            </a:r>
            <a:r>
              <a:rPr lang="de-DE" sz="2200" dirty="0">
                <a:solidFill>
                  <a:srgbClr val="FD9803"/>
                </a:solidFill>
              </a:rPr>
              <a:t> 20,25)</a:t>
            </a:r>
          </a:p>
        </p:txBody>
      </p:sp>
      <p:sp>
        <p:nvSpPr>
          <p:cNvPr id="3" name="Inhaltsplatzhalter 2"/>
          <p:cNvSpPr>
            <a:spLocks noGrp="1"/>
          </p:cNvSpPr>
          <p:nvPr>
            <p:ph idx="1"/>
          </p:nvPr>
        </p:nvSpPr>
        <p:spPr>
          <a:xfrm>
            <a:off x="2163651" y="1729562"/>
            <a:ext cx="6639059" cy="2821811"/>
          </a:xfrm>
        </p:spPr>
        <p:txBody>
          <a:bodyPr>
            <a:normAutofit fontScale="92500"/>
          </a:bodyPr>
          <a:lstStyle/>
          <a:p>
            <a:pPr marL="0" indent="0">
              <a:buNone/>
            </a:pPr>
            <a:r>
              <a:rPr lang="de-DE" dirty="0" smtClean="0"/>
              <a:t>„Ein Mächtiger deckt den anderen /</a:t>
            </a:r>
          </a:p>
          <a:p>
            <a:pPr marL="0" indent="0">
              <a:buNone/>
            </a:pPr>
            <a:r>
              <a:rPr lang="de-DE" dirty="0"/>
              <a:t>h</a:t>
            </a:r>
            <a:r>
              <a:rPr lang="de-DE" dirty="0" smtClean="0"/>
              <a:t>inter beiden stehen noch Mächtigere.“ (Koh 5,7b)</a:t>
            </a:r>
          </a:p>
          <a:p>
            <a:pPr marL="0" indent="0">
              <a:buNone/>
            </a:pPr>
            <a:endParaRPr lang="de-DE" dirty="0"/>
          </a:p>
          <a:p>
            <a:pPr marL="0" indent="0">
              <a:buNone/>
            </a:pPr>
            <a:r>
              <a:rPr lang="de-DE" dirty="0" smtClean="0"/>
              <a:t>„Da rief Jesus sie zu sich und sagte: Ihr wisst, dass die Herrscher ihre Völker unterdrücken und die Mächtigen ihre Macht über die Menschen missbrauchen.“ (</a:t>
            </a:r>
            <a:r>
              <a:rPr lang="de-DE" dirty="0" err="1" smtClean="0"/>
              <a:t>Mt</a:t>
            </a:r>
            <a:r>
              <a:rPr lang="de-DE" dirty="0" smtClean="0"/>
              <a:t> 20,25)</a:t>
            </a:r>
            <a:endParaRPr lang="de-DE" dirty="0"/>
          </a:p>
        </p:txBody>
      </p:sp>
      <p:sp>
        <p:nvSpPr>
          <p:cNvPr id="4" name="Fußzeilenplatzhalter 3"/>
          <p:cNvSpPr>
            <a:spLocks noGrp="1"/>
          </p:cNvSpPr>
          <p:nvPr>
            <p:ph type="ftr" sz="quarter" idx="11"/>
          </p:nvPr>
        </p:nvSpPr>
        <p:spPr/>
        <p:txBody>
          <a:bodyPr/>
          <a:lstStyle/>
          <a:p>
            <a:r>
              <a:rPr lang="de-DE" dirty="0" smtClean="0"/>
              <a:t>Krefelder Beschluss | KAB | Sehen</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6</a:t>
            </a:fld>
            <a:endParaRPr lang="de-D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77" y="1729562"/>
            <a:ext cx="1461753" cy="213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4978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00B050"/>
                </a:solidFill>
              </a:rPr>
              <a:t>Sehen: Die </a:t>
            </a:r>
            <a:r>
              <a:rPr lang="de-DE" dirty="0">
                <a:solidFill>
                  <a:srgbClr val="00B050"/>
                </a:solidFill>
              </a:rPr>
              <a:t>Z</a:t>
            </a:r>
            <a:r>
              <a:rPr lang="de-DE" dirty="0" smtClean="0">
                <a:solidFill>
                  <a:srgbClr val="00B050"/>
                </a:solidFill>
              </a:rPr>
              <a:t>eichen der Zeit</a:t>
            </a:r>
            <a:endParaRPr lang="de-DE" dirty="0">
              <a:solidFill>
                <a:srgbClr val="00B050"/>
              </a:solidFill>
            </a:endParaRPr>
          </a:p>
        </p:txBody>
      </p:sp>
      <p:sp>
        <p:nvSpPr>
          <p:cNvPr id="3" name="Inhaltsplatzhalter 2"/>
          <p:cNvSpPr>
            <a:spLocks noGrp="1"/>
          </p:cNvSpPr>
          <p:nvPr>
            <p:ph idx="1"/>
          </p:nvPr>
        </p:nvSpPr>
        <p:spPr/>
        <p:txBody>
          <a:bodyPr>
            <a:normAutofit fontScale="92500" lnSpcReduction="10000"/>
          </a:bodyPr>
          <a:lstStyle/>
          <a:p>
            <a:pPr>
              <a:buFont typeface="Wingdings" pitchFamily="2" charset="2"/>
              <a:buChar char="Ø"/>
            </a:pPr>
            <a:r>
              <a:rPr lang="de-DE" dirty="0" smtClean="0"/>
              <a:t>Die „</a:t>
            </a:r>
            <a:r>
              <a:rPr lang="de-DE" dirty="0" err="1" smtClean="0"/>
              <a:t>Vermachtung</a:t>
            </a:r>
            <a:r>
              <a:rPr lang="de-DE" dirty="0" smtClean="0"/>
              <a:t> der Wirtschaft“.</a:t>
            </a:r>
          </a:p>
          <a:p>
            <a:pPr>
              <a:buFont typeface="Wingdings" pitchFamily="2" charset="2"/>
              <a:buChar char="Ø"/>
            </a:pPr>
            <a:r>
              <a:rPr lang="de-DE" dirty="0" smtClean="0"/>
              <a:t>Die strukturelle Gewalt.</a:t>
            </a:r>
          </a:p>
          <a:p>
            <a:pPr>
              <a:buFont typeface="Wingdings" pitchFamily="2" charset="2"/>
              <a:buChar char="Ø"/>
            </a:pPr>
            <a:r>
              <a:rPr lang="de-DE" dirty="0" smtClean="0"/>
              <a:t>Die Ausbeutung der menschlichen Arbeit.</a:t>
            </a:r>
          </a:p>
          <a:p>
            <a:pPr>
              <a:buFont typeface="Wingdings" pitchFamily="2" charset="2"/>
              <a:buChar char="Ø"/>
            </a:pPr>
            <a:r>
              <a:rPr lang="de-DE" dirty="0" smtClean="0"/>
              <a:t>Das marktradikale Denken.</a:t>
            </a:r>
          </a:p>
          <a:p>
            <a:pPr>
              <a:buFont typeface="Wingdings" pitchFamily="2" charset="2"/>
              <a:buChar char="Ø"/>
            </a:pPr>
            <a:r>
              <a:rPr lang="de-DE" dirty="0" smtClean="0"/>
              <a:t>Die strukturelle soziale Spaltung und die Zunahme der Ungleichheit.</a:t>
            </a:r>
          </a:p>
          <a:p>
            <a:pPr>
              <a:buFont typeface="Wingdings" pitchFamily="2" charset="2"/>
              <a:buChar char="Ø"/>
            </a:pPr>
            <a:r>
              <a:rPr lang="de-DE" dirty="0" smtClean="0"/>
              <a:t>Die Lähmung der Kräfte für eine sozial-ökologische Wirtschaft.</a:t>
            </a:r>
          </a:p>
          <a:p>
            <a:pPr>
              <a:buFont typeface="Wingdings" pitchFamily="2" charset="2"/>
              <a:buChar char="Ø"/>
            </a:pPr>
            <a:r>
              <a:rPr lang="de-DE" dirty="0" smtClean="0"/>
              <a:t>Die Systemfrage.</a:t>
            </a:r>
          </a:p>
          <a:p>
            <a:endParaRPr lang="de-DE" dirty="0"/>
          </a:p>
        </p:txBody>
      </p:sp>
      <p:sp>
        <p:nvSpPr>
          <p:cNvPr id="4" name="Fußzeilenplatzhalter 3"/>
          <p:cNvSpPr>
            <a:spLocks noGrp="1"/>
          </p:cNvSpPr>
          <p:nvPr>
            <p:ph type="ftr" sz="quarter" idx="11"/>
          </p:nvPr>
        </p:nvSpPr>
        <p:spPr/>
        <p:txBody>
          <a:bodyPr/>
          <a:lstStyle/>
          <a:p>
            <a:r>
              <a:rPr lang="de-DE" smtClean="0"/>
              <a:t>Bundesverbandstag der KAB | Krefeld 2017</a:t>
            </a:r>
            <a:endParaRPr lang="de-DE"/>
          </a:p>
        </p:txBody>
      </p:sp>
      <p:sp>
        <p:nvSpPr>
          <p:cNvPr id="5" name="Foliennummernplatzhalter 4"/>
          <p:cNvSpPr>
            <a:spLocks noGrp="1"/>
          </p:cNvSpPr>
          <p:nvPr>
            <p:ph type="sldNum" sz="quarter" idx="12"/>
          </p:nvPr>
        </p:nvSpPr>
        <p:spPr/>
        <p:txBody>
          <a:bodyPr/>
          <a:lstStyle/>
          <a:p>
            <a:fld id="{D7EE6DED-B5E6-1647-863D-A08C3C6F4638}" type="slidenum">
              <a:rPr lang="de-DE" smtClean="0"/>
              <a:t>7</a:t>
            </a:fld>
            <a:endParaRPr lang="de-DE"/>
          </a:p>
        </p:txBody>
      </p:sp>
    </p:spTree>
    <p:extLst>
      <p:ext uri="{BB962C8B-B14F-4D97-AF65-F5344CB8AC3E}">
        <p14:creationId xmlns:p14="http://schemas.microsoft.com/office/powerpoint/2010/main" val="39613421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solidFill>
                  <a:srgbClr val="008A3E"/>
                </a:solidFill>
              </a:rPr>
              <a:t>Sehen: Zeichen der </a:t>
            </a:r>
            <a:r>
              <a:rPr lang="de-DE" sz="2400" dirty="0">
                <a:solidFill>
                  <a:srgbClr val="008A3E"/>
                </a:solidFill>
              </a:rPr>
              <a:t>Zeit </a:t>
            </a:r>
            <a:r>
              <a:rPr lang="de-DE" dirty="0">
                <a:solidFill>
                  <a:srgbClr val="008A3E"/>
                </a:solidFill>
              </a:rPr>
              <a:t>| </a:t>
            </a:r>
            <a:r>
              <a:rPr lang="de-DE" b="1" dirty="0" smtClean="0">
                <a:solidFill>
                  <a:srgbClr val="008A3E"/>
                </a:solidFill>
              </a:rPr>
              <a:t>Wirtschaft</a:t>
            </a:r>
            <a:endParaRPr lang="de-DE" b="1" dirty="0">
              <a:solidFill>
                <a:srgbClr val="008A3E"/>
              </a:solidFill>
            </a:endParaRPr>
          </a:p>
        </p:txBody>
      </p:sp>
      <p:sp>
        <p:nvSpPr>
          <p:cNvPr id="3" name="Inhaltsplatzhalter 2"/>
          <p:cNvSpPr>
            <a:spLocks noGrp="1"/>
          </p:cNvSpPr>
          <p:nvPr>
            <p:ph idx="1"/>
          </p:nvPr>
        </p:nvSpPr>
        <p:spPr>
          <a:xfrm>
            <a:off x="1255691" y="1278769"/>
            <a:ext cx="7200790" cy="3067852"/>
          </a:xfrm>
        </p:spPr>
        <p:txBody>
          <a:bodyPr>
            <a:normAutofit lnSpcReduction="10000"/>
          </a:bodyPr>
          <a:lstStyle/>
          <a:p>
            <a:pPr marL="0" indent="0">
              <a:buNone/>
            </a:pPr>
            <a:r>
              <a:rPr lang="de-DE" dirty="0" smtClean="0"/>
              <a:t>… die „</a:t>
            </a:r>
            <a:r>
              <a:rPr lang="de-DE" dirty="0" err="1" smtClean="0"/>
              <a:t>Vermachtung</a:t>
            </a:r>
            <a:r>
              <a:rPr lang="de-DE" dirty="0" smtClean="0"/>
              <a:t> der Wirtschaft“:</a:t>
            </a:r>
          </a:p>
          <a:p>
            <a:pPr lvl="1" indent="-342900">
              <a:buFont typeface="Wingdings" panose="05000000000000000000" pitchFamily="2" charset="2"/>
              <a:buChar char="Ø"/>
            </a:pPr>
            <a:r>
              <a:rPr lang="de-DE" sz="1600" dirty="0" smtClean="0"/>
              <a:t>Das Finanzkapital beherrscht und lenkt Wirtschaft und Politik.</a:t>
            </a:r>
          </a:p>
          <a:p>
            <a:pPr lvl="1" indent="-342900">
              <a:buFont typeface="Wingdings" panose="05000000000000000000" pitchFamily="2" charset="2"/>
              <a:buChar char="Ø"/>
            </a:pPr>
            <a:r>
              <a:rPr lang="de-DE" sz="1600" dirty="0" smtClean="0"/>
              <a:t>Die 35 mächtigsten Unternehmen dieser Welt kontrollieren mehr als ein Drittel des Welthandels.</a:t>
            </a:r>
          </a:p>
          <a:p>
            <a:pPr lvl="1" indent="-342900">
              <a:buFont typeface="Wingdings" panose="05000000000000000000" pitchFamily="2" charset="2"/>
              <a:buChar char="Ø"/>
            </a:pPr>
            <a:r>
              <a:rPr lang="de-DE" sz="1600" dirty="0" smtClean="0"/>
              <a:t>Ergebnis: Machtkämpfe innerhalb der Wirtschaft um die Hoheit über Staat und Politik sowie der Staaten untereinander.</a:t>
            </a:r>
            <a:endParaRPr lang="de-DE" b="1" dirty="0" smtClean="0">
              <a:solidFill>
                <a:srgbClr val="FD9803"/>
              </a:solidFill>
            </a:endParaRPr>
          </a:p>
          <a:p>
            <a:pPr marL="0" indent="0">
              <a:buNone/>
            </a:pPr>
            <a:r>
              <a:rPr lang="de-DE" b="1" dirty="0" smtClean="0">
                <a:solidFill>
                  <a:srgbClr val="008A3E"/>
                </a:solidFill>
              </a:rPr>
              <a:t>Die Machtkämpfe werden zulasten der arbeitenden Menschen, der Arbeitssuchenden, der Schwachen, Armen und Ausgeschlossenen entschieden.</a:t>
            </a:r>
          </a:p>
        </p:txBody>
      </p:sp>
      <p:sp>
        <p:nvSpPr>
          <p:cNvPr id="4" name="Fußzeilenplatzhalter 3"/>
          <p:cNvSpPr>
            <a:spLocks noGrp="1"/>
          </p:cNvSpPr>
          <p:nvPr>
            <p:ph type="ftr" sz="quarter" idx="11"/>
          </p:nvPr>
        </p:nvSpPr>
        <p:spPr/>
        <p:txBody>
          <a:bodyPr/>
          <a:lstStyle/>
          <a:p>
            <a:r>
              <a:rPr lang="de-DE" dirty="0" smtClean="0"/>
              <a:t>Krefelder Beschluss | KAB | Ziff. 2</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8</a:t>
            </a:fld>
            <a:endParaRPr lang="de-DE"/>
          </a:p>
        </p:txBody>
      </p:sp>
    </p:spTree>
    <p:extLst>
      <p:ext uri="{BB962C8B-B14F-4D97-AF65-F5344CB8AC3E}">
        <p14:creationId xmlns:p14="http://schemas.microsoft.com/office/powerpoint/2010/main" val="5408320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400" dirty="0" smtClean="0">
                <a:solidFill>
                  <a:srgbClr val="008A3E"/>
                </a:solidFill>
              </a:rPr>
              <a:t>Sehen: Zeichen der </a:t>
            </a:r>
            <a:r>
              <a:rPr lang="de-DE" sz="2400" dirty="0">
                <a:solidFill>
                  <a:srgbClr val="008A3E"/>
                </a:solidFill>
              </a:rPr>
              <a:t>Zeit </a:t>
            </a:r>
            <a:r>
              <a:rPr lang="de-DE" dirty="0">
                <a:solidFill>
                  <a:srgbClr val="008A3E"/>
                </a:solidFill>
              </a:rPr>
              <a:t>| </a:t>
            </a:r>
            <a:r>
              <a:rPr lang="de-DE" b="1" dirty="0" smtClean="0">
                <a:solidFill>
                  <a:srgbClr val="008A3E"/>
                </a:solidFill>
              </a:rPr>
              <a:t>Gewalt</a:t>
            </a:r>
            <a:endParaRPr lang="de-DE" b="1" dirty="0">
              <a:solidFill>
                <a:srgbClr val="008A3E"/>
              </a:solidFill>
            </a:endParaRPr>
          </a:p>
        </p:txBody>
      </p:sp>
      <p:sp>
        <p:nvSpPr>
          <p:cNvPr id="3" name="Inhaltsplatzhalter 2"/>
          <p:cNvSpPr>
            <a:spLocks noGrp="1"/>
          </p:cNvSpPr>
          <p:nvPr>
            <p:ph idx="1"/>
          </p:nvPr>
        </p:nvSpPr>
        <p:spPr>
          <a:xfrm>
            <a:off x="1141935" y="1152728"/>
            <a:ext cx="7373155" cy="3756406"/>
          </a:xfrm>
        </p:spPr>
        <p:txBody>
          <a:bodyPr>
            <a:normAutofit/>
          </a:bodyPr>
          <a:lstStyle/>
          <a:p>
            <a:pPr marL="0" indent="0">
              <a:buNone/>
            </a:pPr>
            <a:r>
              <a:rPr lang="de-DE" dirty="0" smtClean="0"/>
              <a:t>„Das kapitalistische Weltsystem übt strukturelle Gewalt aus.“</a:t>
            </a:r>
            <a:r>
              <a:rPr lang="de-DE" dirty="0"/>
              <a:t> </a:t>
            </a:r>
            <a:r>
              <a:rPr lang="de-DE" dirty="0" smtClean="0"/>
              <a:t>Die reichen Länder des Nordens:</a:t>
            </a:r>
          </a:p>
          <a:p>
            <a:pPr>
              <a:buFont typeface="Wingdings" pitchFamily="2" charset="2"/>
              <a:buChar char="Ø"/>
            </a:pPr>
            <a:r>
              <a:rPr lang="de-DE" sz="1600" dirty="0"/>
              <a:t>b</a:t>
            </a:r>
            <a:r>
              <a:rPr lang="de-DE" sz="1600" dirty="0" smtClean="0"/>
              <a:t>euten die Rohstoffe in den armen Ländern aus,</a:t>
            </a:r>
          </a:p>
          <a:p>
            <a:pPr>
              <a:buFont typeface="Wingdings" pitchFamily="2" charset="2"/>
              <a:buChar char="Ø"/>
            </a:pPr>
            <a:r>
              <a:rPr lang="de-DE" sz="1600" dirty="0" smtClean="0"/>
              <a:t>zerstören die einheimische Wirtschaft vor Ort,</a:t>
            </a:r>
          </a:p>
          <a:p>
            <a:pPr>
              <a:buFont typeface="Wingdings" pitchFamily="2" charset="2"/>
              <a:buChar char="Ø"/>
            </a:pPr>
            <a:r>
              <a:rPr lang="de-DE" sz="1600" dirty="0"/>
              <a:t>v</a:t>
            </a:r>
            <a:r>
              <a:rPr lang="de-DE" sz="1600" dirty="0" smtClean="0"/>
              <a:t>erletzten angestammte Besitzrechte und Gewohnheitsrechte,</a:t>
            </a:r>
          </a:p>
          <a:p>
            <a:pPr>
              <a:buFont typeface="Wingdings" pitchFamily="2" charset="2"/>
              <a:buChar char="Ø"/>
            </a:pPr>
            <a:r>
              <a:rPr lang="de-DE" sz="1600" dirty="0"/>
              <a:t>s</a:t>
            </a:r>
            <a:r>
              <a:rPr lang="de-DE" sz="1600" dirty="0" smtClean="0"/>
              <a:t>etzen Freihandelsabkommen durch, die die großen Konzerne schützen.</a:t>
            </a:r>
          </a:p>
          <a:p>
            <a:pPr marL="0" indent="0">
              <a:buNone/>
            </a:pPr>
            <a:r>
              <a:rPr lang="de-DE" b="1" dirty="0" smtClean="0">
                <a:solidFill>
                  <a:srgbClr val="008A3E"/>
                </a:solidFill>
              </a:rPr>
              <a:t>Das Ergebnis ist eine Stärkung der Wirtschaftsmacht der Reichen und ungerechter Welthandel zu Lasten der Armen.</a:t>
            </a:r>
          </a:p>
          <a:p>
            <a:pPr marL="400050" lvl="1" indent="0">
              <a:buNone/>
            </a:pPr>
            <a:endParaRPr lang="de-DE" dirty="0" smtClean="0"/>
          </a:p>
          <a:p>
            <a:pPr lvl="1" indent="-342900"/>
            <a:endParaRPr lang="de-DE" dirty="0"/>
          </a:p>
        </p:txBody>
      </p:sp>
      <p:sp>
        <p:nvSpPr>
          <p:cNvPr id="4" name="Fußzeilenplatzhalter 3"/>
          <p:cNvSpPr>
            <a:spLocks noGrp="1"/>
          </p:cNvSpPr>
          <p:nvPr>
            <p:ph type="ftr" sz="quarter" idx="11"/>
          </p:nvPr>
        </p:nvSpPr>
        <p:spPr/>
        <p:txBody>
          <a:bodyPr/>
          <a:lstStyle/>
          <a:p>
            <a:r>
              <a:rPr lang="de-DE" dirty="0" smtClean="0"/>
              <a:t>Krefelder Beschluss | KAB | Ziff. </a:t>
            </a:r>
            <a:r>
              <a:rPr lang="de-DE" smtClean="0"/>
              <a:t>3</a:t>
            </a:r>
            <a:endParaRPr lang="de-DE" dirty="0"/>
          </a:p>
        </p:txBody>
      </p:sp>
      <p:sp>
        <p:nvSpPr>
          <p:cNvPr id="5" name="Foliennummernplatzhalter 4"/>
          <p:cNvSpPr>
            <a:spLocks noGrp="1"/>
          </p:cNvSpPr>
          <p:nvPr>
            <p:ph type="sldNum" sz="quarter" idx="12"/>
          </p:nvPr>
        </p:nvSpPr>
        <p:spPr/>
        <p:txBody>
          <a:bodyPr/>
          <a:lstStyle/>
          <a:p>
            <a:fld id="{D7EE6DED-B5E6-1647-863D-A08C3C6F4638}" type="slidenum">
              <a:rPr lang="de-DE" smtClean="0"/>
              <a:t>9</a:t>
            </a:fld>
            <a:endParaRPr lang="de-DE"/>
          </a:p>
        </p:txBody>
      </p:sp>
    </p:spTree>
    <p:extLst>
      <p:ext uri="{BB962C8B-B14F-4D97-AF65-F5344CB8AC3E}">
        <p14:creationId xmlns:p14="http://schemas.microsoft.com/office/powerpoint/2010/main" val="20615101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KAB_BVT_17">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7481</Words>
  <Application>Microsoft Office PowerPoint</Application>
  <PresentationFormat>Bildschirmpräsentation (16:9)</PresentationFormat>
  <Paragraphs>369</Paragraphs>
  <Slides>38</Slides>
  <Notes>38</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38</vt:i4>
      </vt:variant>
    </vt:vector>
  </HeadingPairs>
  <TitlesOfParts>
    <vt:vector size="43" baseType="lpstr">
      <vt:lpstr>Arial</vt:lpstr>
      <vt:lpstr>Calibri</vt:lpstr>
      <vt:lpstr>Tahoma</vt:lpstr>
      <vt:lpstr>Wingdings</vt:lpstr>
      <vt:lpstr>KAB_BVT_17</vt:lpstr>
      <vt:lpstr>Der Krefelder Beschluss</vt:lpstr>
      <vt:lpstr>Zentrale Aussagen des Krefelder Beschlusses der KAB</vt:lpstr>
      <vt:lpstr>Gliederung des Krefelder Beschlusses Arbeit. Macht. Sinn.</vt:lpstr>
      <vt:lpstr>Grundsatzfragen des Krefelder Beschlusses Arbeit. Macht. Sinn.</vt:lpstr>
      <vt:lpstr>Sehen:  „... und die Mächtigen ihre Macht über die Menschen missbrauchen.“ (Mt 20,25)</vt:lpstr>
      <vt:lpstr>Sehen: „... und die Mächtigen ihre Macht über die Menschen missbrauchen.“ (Mt 20,25)</vt:lpstr>
      <vt:lpstr>Sehen: Die Zeichen der Zeit</vt:lpstr>
      <vt:lpstr>Sehen: Zeichen der Zeit | Wirtschaft</vt:lpstr>
      <vt:lpstr>Sehen: Zeichen der Zeit | Gewalt</vt:lpstr>
      <vt:lpstr>Sehen: Zeichen der Zeit | Ausbeutung</vt:lpstr>
      <vt:lpstr>Sehen: Zeichen der Zeit | Marktradikalismus</vt:lpstr>
      <vt:lpstr>Sehen: Zeichen der Zeit | Spaltung und Ungleichheit</vt:lpstr>
      <vt:lpstr>Sehen: Zeichen der Zeit | Lähmung der Kräfte</vt:lpstr>
      <vt:lpstr>PowerPoint-Präsentation</vt:lpstr>
      <vt:lpstr>Urteilen:  „Er stürzt die Mächtigen vom Thron (…) und lässt die Reichen leer ausgehen.“ (Lk 1,52.53)</vt:lpstr>
      <vt:lpstr>Urteilen: „Er stürzt die Mächtigen vom Thron (…) und lässt die Reichen leer ausgehen.“ (Lk 1,52.53)</vt:lpstr>
      <vt:lpstr>Urteilen| Der befreiende Gott</vt:lpstr>
      <vt:lpstr>Urteilen| Egalitäre Gesellschaft</vt:lpstr>
      <vt:lpstr>Urteilen| Macht und Herrschaft</vt:lpstr>
      <vt:lpstr>Urteilen| Diese Wirtschaft tötet</vt:lpstr>
      <vt:lpstr>PowerPoint-Präsentation</vt:lpstr>
      <vt:lpstr>Handeln:  „Sie arbeiten nicht mehr vergebens.“ (Jes 65,23)</vt:lpstr>
      <vt:lpstr>Handeln: „Sie arbeiten nicht mehr vergebens.“ (Jes 65,23)</vt:lpstr>
      <vt:lpstr>Handeln| Gutes Leben</vt:lpstr>
      <vt:lpstr>Handeln| Globalisierung der Gerechtigkeit</vt:lpstr>
      <vt:lpstr>Handeln| Globalisierung der Gerechtigkeit</vt:lpstr>
      <vt:lpstr>Handeln| Verteilungsgerechtigkeit</vt:lpstr>
      <vt:lpstr>Handeln| Globalisierung menschenwürdiger Arbeit</vt:lpstr>
      <vt:lpstr>Handeln| Globalisierung menschenwürdiger Arbeit</vt:lpstr>
      <vt:lpstr>Handeln| Globalisierung der Solidarität</vt:lpstr>
      <vt:lpstr>Handeln| Globalisierung der Solidarität</vt:lpstr>
      <vt:lpstr>Handeln| Globalisierung der Solidarität</vt:lpstr>
      <vt:lpstr>Handeln| Globalisierung des Wohlstands</vt:lpstr>
      <vt:lpstr>Handeln| Globalisierung des Wohlstands</vt:lpstr>
      <vt:lpstr>Schluss: „Ich bin gekommen, damit sie das Leben haben und es in Fülle haben.“  (Joh 10,10) </vt:lpstr>
      <vt:lpstr>Schluss| Ermutigende „Zeichen der Zeit“</vt:lpstr>
      <vt:lpstr>Schluss| Unser Selbstverständnis</vt:lpstr>
      <vt:lpstr>Herzlichen Dank für Ihre Aufmerksamkeit!</vt:lpstr>
    </vt:vector>
  </TitlesOfParts>
  <Company>FH-Aachen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Winfried Kock</dc:creator>
  <cp:lastModifiedBy>Michael Schäfers</cp:lastModifiedBy>
  <cp:revision>76</cp:revision>
  <dcterms:created xsi:type="dcterms:W3CDTF">2017-05-13T07:39:25Z</dcterms:created>
  <dcterms:modified xsi:type="dcterms:W3CDTF">2017-10-06T09:00:09Z</dcterms:modified>
</cp:coreProperties>
</file>